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7"/>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89" r:id="rId24"/>
    <p:sldId id="290" r:id="rId25"/>
    <p:sldId id="29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ACD9"/>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7"/>
    <p:restoredTop sz="94915"/>
  </p:normalViewPr>
  <p:slideViewPr>
    <p:cSldViewPr snapToGrid="0" snapToObjects="1">
      <p:cViewPr>
        <p:scale>
          <a:sx n="207" d="100"/>
          <a:sy n="207" d="100"/>
        </p:scale>
        <p:origin x="3840" y="28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146876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Abstraction: Rule 8 path refinement</a:t>
            </a:r>
          </a:p>
          <a:p>
            <a:pPr marL="228600" indent="-228600">
              <a:buFont typeface="+mj-lt"/>
              <a:buAutoNum type="arabicPeriod"/>
            </a:pPr>
            <a:r>
              <a:rPr lang="en-US" dirty="0"/>
              <a:t>First Refinement: Rule 2 basic-to-or state rule</a:t>
            </a:r>
          </a:p>
        </p:txBody>
      </p:sp>
      <p:sp>
        <p:nvSpPr>
          <p:cNvPr id="4" name="Slide Number Placeholder 3"/>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138094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refinement: Rule 4 and-state rule. I</a:t>
            </a:r>
            <a:r>
              <a:rPr lang="en-US" sz="1200" kern="1200" dirty="0">
                <a:solidFill>
                  <a:schemeClr val="tx1"/>
                </a:solidFill>
                <a:effectLst/>
                <a:latin typeface="+mn-lt"/>
                <a:ea typeface="+mn-ea"/>
                <a:cs typeface="+mn-cs"/>
              </a:rPr>
              <a:t>ntroduce a requirement to constrain drone operation to a battery charge of at least 20% capacity.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Third Refinement:  Rule 7 state extension rule. data remapping of the abstract states TAKEOFF, CLIMB and HOVER, which should be distinct from the states in this refinement, as the state ABORT is introduced. </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13</a:t>
            </a:fld>
            <a:endParaRPr lang="en-US"/>
          </a:p>
        </p:txBody>
      </p:sp>
    </p:spTree>
    <p:extLst>
      <p:ext uri="{BB962C8B-B14F-4D97-AF65-F5344CB8AC3E}">
        <p14:creationId xmlns:p14="http://schemas.microsoft.com/office/powerpoint/2010/main" val="286869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9/4/20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9/4/20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9/4/20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9/4/20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9/4/20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9/4/20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9/4/20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White On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41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9/4/20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2"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 id="214748371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827519-368A-7A48-9134-87C8BF1D5520}"/>
              </a:ext>
            </a:extLst>
          </p:cNvPr>
          <p:cNvGrpSpPr/>
          <p:nvPr/>
        </p:nvGrpSpPr>
        <p:grpSpPr>
          <a:xfrm>
            <a:off x="856708" y="3963044"/>
            <a:ext cx="2826718" cy="954107"/>
            <a:chOff x="4385677" y="3905363"/>
            <a:chExt cx="2826718" cy="954107"/>
          </a:xfrm>
        </p:grpSpPr>
        <p:grpSp>
          <p:nvGrpSpPr>
            <p:cNvPr id="86" name="Group 85">
              <a:extLst>
                <a:ext uri="{FF2B5EF4-FFF2-40B4-BE49-F238E27FC236}">
                  <a16:creationId xmlns:a16="http://schemas.microsoft.com/office/drawing/2014/main" id="{18ABFC93-5DD5-9642-A26F-E8AA7F3046F2}"/>
                </a:ext>
              </a:extLst>
            </p:cNvPr>
            <p:cNvGrpSpPr/>
            <p:nvPr/>
          </p:nvGrpSpPr>
          <p:grpSpPr>
            <a:xfrm>
              <a:off x="4385677" y="3905363"/>
              <a:ext cx="2826718" cy="954107"/>
              <a:chOff x="856036" y="3962032"/>
              <a:chExt cx="2826718" cy="954107"/>
            </a:xfrm>
          </p:grpSpPr>
          <p:grpSp>
            <p:nvGrpSpPr>
              <p:cNvPr id="87" name="Group 86">
                <a:extLst>
                  <a:ext uri="{FF2B5EF4-FFF2-40B4-BE49-F238E27FC236}">
                    <a16:creationId xmlns:a16="http://schemas.microsoft.com/office/drawing/2014/main" id="{9E9B4B99-110D-4A44-A8B9-34CFD8FC3F0D}"/>
                  </a:ext>
                </a:extLst>
              </p:cNvPr>
              <p:cNvGrpSpPr/>
              <p:nvPr/>
            </p:nvGrpSpPr>
            <p:grpSpPr>
              <a:xfrm>
                <a:off x="856036" y="3962032"/>
                <a:ext cx="2826718" cy="954107"/>
                <a:chOff x="223225" y="1594964"/>
                <a:chExt cx="2826718" cy="954107"/>
              </a:xfrm>
            </p:grpSpPr>
            <p:sp>
              <p:nvSpPr>
                <p:cNvPr id="110" name="TextBox 109">
                  <a:extLst>
                    <a:ext uri="{FF2B5EF4-FFF2-40B4-BE49-F238E27FC236}">
                      <a16:creationId xmlns:a16="http://schemas.microsoft.com/office/drawing/2014/main" id="{6AA3449C-3993-2247-B6F2-95861901FBD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111" name="TextBox 110">
                  <a:extLst>
                    <a:ext uri="{FF2B5EF4-FFF2-40B4-BE49-F238E27FC236}">
                      <a16:creationId xmlns:a16="http://schemas.microsoft.com/office/drawing/2014/main" id="{FAAC4582-73CF-904D-8AE8-81F8717758E4}"/>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sp>
              <p:nvSpPr>
                <p:cNvPr id="113" name="Oval 112">
                  <a:extLst>
                    <a:ext uri="{FF2B5EF4-FFF2-40B4-BE49-F238E27FC236}">
                      <a16:creationId xmlns:a16="http://schemas.microsoft.com/office/drawing/2014/main" id="{47DD38A4-7F7C-6344-B258-5B9AB50215B1}"/>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a:extLst>
                    <a:ext uri="{FF2B5EF4-FFF2-40B4-BE49-F238E27FC236}">
                      <a16:creationId xmlns:a16="http://schemas.microsoft.com/office/drawing/2014/main" id="{6E995E7D-E7CE-8641-BF25-6338C8BD967F}"/>
                    </a:ext>
                  </a:extLst>
                </p:cNvPr>
                <p:cNvCxnSpPr>
                  <a:cxnSpLocks/>
                  <a:stCxn id="113" idx="6"/>
                  <a:endCxn id="110"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3F11455-53F9-0749-8F1E-A3CA0390CB96}"/>
                  </a:ext>
                </a:extLst>
              </p:cNvPr>
              <p:cNvGrpSpPr/>
              <p:nvPr/>
            </p:nvGrpSpPr>
            <p:grpSpPr>
              <a:xfrm>
                <a:off x="1407089" y="4100276"/>
                <a:ext cx="1123144" cy="646630"/>
                <a:chOff x="1415228" y="2198802"/>
                <a:chExt cx="1123144" cy="646630"/>
              </a:xfrm>
            </p:grpSpPr>
            <p:grpSp>
              <p:nvGrpSpPr>
                <p:cNvPr id="89" name="Group 88">
                  <a:extLst>
                    <a:ext uri="{FF2B5EF4-FFF2-40B4-BE49-F238E27FC236}">
                      <a16:creationId xmlns:a16="http://schemas.microsoft.com/office/drawing/2014/main" id="{AA8AC283-7C89-B248-B4D1-A4280458166F}"/>
                    </a:ext>
                  </a:extLst>
                </p:cNvPr>
                <p:cNvGrpSpPr/>
                <p:nvPr/>
              </p:nvGrpSpPr>
              <p:grpSpPr>
                <a:xfrm>
                  <a:off x="1415228" y="2537655"/>
                  <a:ext cx="1123144" cy="307777"/>
                  <a:chOff x="907946" y="5347167"/>
                  <a:chExt cx="1123144" cy="307777"/>
                </a:xfrm>
              </p:grpSpPr>
              <p:sp>
                <p:nvSpPr>
                  <p:cNvPr id="105" name="TextBox 104">
                    <a:extLst>
                      <a:ext uri="{FF2B5EF4-FFF2-40B4-BE49-F238E27FC236}">
                        <a16:creationId xmlns:a16="http://schemas.microsoft.com/office/drawing/2014/main" id="{BB23C5EF-9E36-7D46-B44A-4DD28CA965CF}"/>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06" name="TextBox 105">
                    <a:extLst>
                      <a:ext uri="{FF2B5EF4-FFF2-40B4-BE49-F238E27FC236}">
                        <a16:creationId xmlns:a16="http://schemas.microsoft.com/office/drawing/2014/main" id="{E02D7F20-8193-C74A-B317-6434CDD3086C}"/>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07" name="Straight Arrow Connector 106">
                    <a:extLst>
                      <a:ext uri="{FF2B5EF4-FFF2-40B4-BE49-F238E27FC236}">
                        <a16:creationId xmlns:a16="http://schemas.microsoft.com/office/drawing/2014/main" id="{EE1712A8-774D-E845-802F-E47C7001D6F5}"/>
                      </a:ext>
                    </a:extLst>
                  </p:cNvPr>
                  <p:cNvCxnSpPr>
                    <a:cxnSpLocks/>
                    <a:stCxn id="105" idx="3"/>
                    <a:endCxn id="10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F9C8EB5B-DED5-7842-A6FD-D5D811BB0562}"/>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1" name="Straight Arrow Connector 90">
                  <a:extLst>
                    <a:ext uri="{FF2B5EF4-FFF2-40B4-BE49-F238E27FC236}">
                      <a16:creationId xmlns:a16="http://schemas.microsoft.com/office/drawing/2014/main" id="{92441CEB-486B-3440-808B-90BCC27EB6E7}"/>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 name="Elbow Connector 11">
              <a:extLst>
                <a:ext uri="{FF2B5EF4-FFF2-40B4-BE49-F238E27FC236}">
                  <a16:creationId xmlns:a16="http://schemas.microsoft.com/office/drawing/2014/main" id="{F54987E0-3035-4842-9A8B-D19D0DE98C8D}"/>
                </a:ext>
              </a:extLst>
            </p:cNvPr>
            <p:cNvCxnSpPr>
              <a:stCxn id="106" idx="3"/>
              <a:endCxn id="111" idx="1"/>
            </p:cNvCxnSpPr>
            <p:nvPr/>
          </p:nvCxnSpPr>
          <p:spPr>
            <a:xfrm flipV="1">
              <a:off x="6059874" y="4414960"/>
              <a:ext cx="778125" cy="121389"/>
            </a:xfrm>
            <a:prstGeom prst="bentConnector3">
              <a:avLst>
                <a:gd name="adj1" fmla="val 56613"/>
              </a:avLst>
            </a:prstGeom>
            <a:ln w="254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425459" y="866799"/>
            <a:ext cx="3935789"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684438" y="856348"/>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marL="150869" lvl="1" indent="0">
              <a:buNone/>
            </a:pPr>
            <a:endParaRPr lang="en-US" dirty="0"/>
          </a:p>
          <a:p>
            <a:pPr lvl="1">
              <a:buFont typeface="Wingdings" pitchFamily="2" charset="2"/>
              <a:buChar char="v"/>
            </a:pPr>
            <a:r>
              <a:rPr lang="en-US" dirty="0"/>
              <a:t>Rule 8 path refinement rule:</a:t>
            </a:r>
          </a:p>
        </p:txBody>
      </p:sp>
      <p:grpSp>
        <p:nvGrpSpPr>
          <p:cNvPr id="38" name="Group 37">
            <a:extLst>
              <a:ext uri="{FF2B5EF4-FFF2-40B4-BE49-F238E27FC236}">
                <a16:creationId xmlns:a16="http://schemas.microsoft.com/office/drawing/2014/main" id="{84457E83-87DF-DF45-B6D1-67759680B6E2}"/>
              </a:ext>
            </a:extLst>
          </p:cNvPr>
          <p:cNvGrpSpPr/>
          <p:nvPr/>
        </p:nvGrpSpPr>
        <p:grpSpPr>
          <a:xfrm>
            <a:off x="1173786" y="5925479"/>
            <a:ext cx="1871037" cy="307780"/>
            <a:chOff x="202361" y="1594961"/>
            <a:chExt cx="1871037" cy="307780"/>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690515" y="1594961"/>
              <a:ext cx="382883"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0"/>
              <a:ext cx="608919" cy="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95C1C90-90C1-704E-ACE3-E6483FEDD592}"/>
              </a:ext>
            </a:extLst>
          </p:cNvPr>
          <p:cNvGrpSpPr/>
          <p:nvPr/>
        </p:nvGrpSpPr>
        <p:grpSpPr>
          <a:xfrm>
            <a:off x="856708" y="3968339"/>
            <a:ext cx="2826718" cy="954107"/>
            <a:chOff x="856036" y="3962032"/>
            <a:chExt cx="2826718" cy="954107"/>
          </a:xfrm>
        </p:grpSpPr>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83273"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533BE6E-210A-5C41-9AE7-B61EB937A628}"/>
              </a:ext>
            </a:extLst>
          </p:cNvPr>
          <p:cNvGrpSpPr/>
          <p:nvPr/>
        </p:nvGrpSpPr>
        <p:grpSpPr>
          <a:xfrm>
            <a:off x="281501" y="1575859"/>
            <a:ext cx="3455212" cy="1600438"/>
            <a:chOff x="415062" y="1659231"/>
            <a:chExt cx="3455212" cy="1600438"/>
          </a:xfrm>
        </p:grpSpPr>
        <p:sp>
          <p:nvSpPr>
            <p:cNvPr id="72" name="TextBox 71">
              <a:extLst>
                <a:ext uri="{FF2B5EF4-FFF2-40B4-BE49-F238E27FC236}">
                  <a16:creationId xmlns:a16="http://schemas.microsoft.com/office/drawing/2014/main" id="{14AE28F3-2E8D-C54D-805D-7B25796CEE7F}"/>
                </a:ext>
              </a:extLst>
            </p:cNvPr>
            <p:cNvSpPr txBox="1"/>
            <p:nvPr/>
          </p:nvSpPr>
          <p:spPr>
            <a:xfrm>
              <a:off x="2527906" y="1659231"/>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2131349" y="2459450"/>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15062" y="2416070"/>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532182" y="2465951"/>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788981" y="1988897"/>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grpSp>
      <p:grpSp>
        <p:nvGrpSpPr>
          <p:cNvPr id="8" name="Group 7">
            <a:extLst>
              <a:ext uri="{FF2B5EF4-FFF2-40B4-BE49-F238E27FC236}">
                <a16:creationId xmlns:a16="http://schemas.microsoft.com/office/drawing/2014/main" id="{BED867CA-3A95-FE4A-9D72-5BA0F5D1B89E}"/>
              </a:ext>
            </a:extLst>
          </p:cNvPr>
          <p:cNvGrpSpPr/>
          <p:nvPr/>
        </p:nvGrpSpPr>
        <p:grpSpPr>
          <a:xfrm>
            <a:off x="2396008" y="1578708"/>
            <a:ext cx="1342368" cy="1612199"/>
            <a:chOff x="2396008" y="1578708"/>
            <a:chExt cx="1342368" cy="1612199"/>
          </a:xfrm>
        </p:grpSpPr>
        <p:cxnSp>
          <p:nvCxnSpPr>
            <p:cNvPr id="77" name="Straight Connector 76">
              <a:extLst>
                <a:ext uri="{FF2B5EF4-FFF2-40B4-BE49-F238E27FC236}">
                  <a16:creationId xmlns:a16="http://schemas.microsoft.com/office/drawing/2014/main" id="{F97B9A83-C36F-9B43-A6DC-501D5009F51C}"/>
                </a:ext>
              </a:extLst>
            </p:cNvPr>
            <p:cNvCxnSpPr>
              <a:cxnSpLocks/>
            </p:cNvCxnSpPr>
            <p:nvPr/>
          </p:nvCxnSpPr>
          <p:spPr>
            <a:xfrm>
              <a:off x="3047321" y="1590469"/>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2396008" y="1578708"/>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nvGrpSpPr>
            <p:cNvPr id="57" name="Group 56">
              <a:extLst>
                <a:ext uri="{FF2B5EF4-FFF2-40B4-BE49-F238E27FC236}">
                  <a16:creationId xmlns:a16="http://schemas.microsoft.com/office/drawing/2014/main" id="{74BD2FD7-9436-8443-9050-B7FD4E3EF852}"/>
                </a:ext>
              </a:extLst>
            </p:cNvPr>
            <p:cNvGrpSpPr/>
            <p:nvPr/>
          </p:nvGrpSpPr>
          <p:grpSpPr>
            <a:xfrm>
              <a:off x="2488552" y="1932250"/>
              <a:ext cx="457967" cy="1198403"/>
              <a:chOff x="890919" y="5218276"/>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890919" y="5564342"/>
                <a:ext cx="457967" cy="852337"/>
                <a:chOff x="761424" y="5253209"/>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761424" y="5253209"/>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781948" y="5797769"/>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990408" y="5560986"/>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061484" y="5218276"/>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119902" y="5333975"/>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157110" y="1922889"/>
              <a:ext cx="457967" cy="1198403"/>
              <a:chOff x="835225" y="5208915"/>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835225" y="5554981"/>
                <a:ext cx="457967" cy="852337"/>
                <a:chOff x="705730" y="5243848"/>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705730" y="5243848"/>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726254" y="5788408"/>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934714" y="5551625"/>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005790" y="5208915"/>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064208" y="5324614"/>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BE170F4-FAFB-3F4A-B2FA-4FCC27FF913D}"/>
              </a:ext>
            </a:extLst>
          </p:cNvPr>
          <p:cNvGrpSpPr/>
          <p:nvPr/>
        </p:nvGrpSpPr>
        <p:grpSpPr>
          <a:xfrm>
            <a:off x="781302" y="2075299"/>
            <a:ext cx="1090604" cy="653843"/>
            <a:chOff x="808800" y="2140827"/>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808800" y="2486893"/>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978476" y="214082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027750" y="2256526"/>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98F956-9F31-6740-A279-E8F1F7D7A0C7}"/>
              </a:ext>
            </a:extLst>
          </p:cNvPr>
          <p:cNvGrpSpPr/>
          <p:nvPr/>
        </p:nvGrpSpPr>
        <p:grpSpPr>
          <a:xfrm>
            <a:off x="1079111" y="5791504"/>
            <a:ext cx="1640689" cy="294158"/>
            <a:chOff x="810525" y="5821823"/>
            <a:chExt cx="1640689" cy="294158"/>
          </a:xfrm>
        </p:grpSpPr>
        <p:sp>
          <p:nvSpPr>
            <p:cNvPr id="17" name="TextBox 16">
              <a:extLst>
                <a:ext uri="{FF2B5EF4-FFF2-40B4-BE49-F238E27FC236}">
                  <a16:creationId xmlns:a16="http://schemas.microsoft.com/office/drawing/2014/main" id="{2A5A1B2B-6B6F-3C48-981B-27105AFB28FE}"/>
                </a:ext>
              </a:extLst>
            </p:cNvPr>
            <p:cNvSpPr txBox="1"/>
            <p:nvPr/>
          </p:nvSpPr>
          <p:spPr>
            <a:xfrm>
              <a:off x="810525" y="5838982"/>
              <a:ext cx="544844" cy="276999"/>
            </a:xfrm>
            <a:prstGeom prst="rect">
              <a:avLst/>
            </a:prstGeom>
            <a:noFill/>
          </p:spPr>
          <p:txBody>
            <a:bodyPr wrap="square" rtlCol="0">
              <a:spAutoFit/>
            </a:bodyPr>
            <a:lstStyle/>
            <a:p>
              <a:r>
                <a:rPr lang="en-US" sz="1200" dirty="0">
                  <a:latin typeface="Garamond" panose="02020404030301010803" pitchFamily="18" charset="0"/>
                </a:rPr>
                <a:t>x’=0</a:t>
              </a:r>
            </a:p>
          </p:txBody>
        </p:sp>
        <p:sp>
          <p:nvSpPr>
            <p:cNvPr id="115" name="TextBox 114">
              <a:extLst>
                <a:ext uri="{FF2B5EF4-FFF2-40B4-BE49-F238E27FC236}">
                  <a16:creationId xmlns:a16="http://schemas.microsoft.com/office/drawing/2014/main" id="{9EAB3B4D-C900-4B4E-A5CF-FC0B9364DAEB}"/>
                </a:ext>
              </a:extLst>
            </p:cNvPr>
            <p:cNvSpPr txBox="1"/>
            <p:nvPr/>
          </p:nvSpPr>
          <p:spPr>
            <a:xfrm>
              <a:off x="1726573" y="5821823"/>
              <a:ext cx="724641" cy="276999"/>
            </a:xfrm>
            <a:prstGeom prst="rect">
              <a:avLst/>
            </a:prstGeom>
            <a:noFill/>
          </p:spPr>
          <p:txBody>
            <a:bodyPr wrap="square" rtlCol="0">
              <a:spAutoFit/>
            </a:bodyPr>
            <a:lstStyle/>
            <a:p>
              <a:r>
                <a:rPr lang="en-US" sz="1200" dirty="0">
                  <a:latin typeface="Garamond" panose="02020404030301010803" pitchFamily="18" charset="0"/>
                </a:rPr>
                <a:t>/x’=x+1</a:t>
              </a:r>
            </a:p>
          </p:txBody>
        </p:sp>
      </p:grpSp>
      <p:grpSp>
        <p:nvGrpSpPr>
          <p:cNvPr id="49" name="Group 48">
            <a:extLst>
              <a:ext uri="{FF2B5EF4-FFF2-40B4-BE49-F238E27FC236}">
                <a16:creationId xmlns:a16="http://schemas.microsoft.com/office/drawing/2014/main" id="{7429EC1B-4D0A-3F42-8308-4E93D57FEACB}"/>
              </a:ext>
            </a:extLst>
          </p:cNvPr>
          <p:cNvGrpSpPr/>
          <p:nvPr/>
        </p:nvGrpSpPr>
        <p:grpSpPr>
          <a:xfrm>
            <a:off x="4806953" y="2830775"/>
            <a:ext cx="3922433" cy="1175789"/>
            <a:chOff x="4916766" y="4253129"/>
            <a:chExt cx="3922433" cy="1175789"/>
          </a:xfrm>
        </p:grpSpPr>
        <p:grpSp>
          <p:nvGrpSpPr>
            <p:cNvPr id="129" name="Group 128">
              <a:extLst>
                <a:ext uri="{FF2B5EF4-FFF2-40B4-BE49-F238E27FC236}">
                  <a16:creationId xmlns:a16="http://schemas.microsoft.com/office/drawing/2014/main" id="{1053B3DD-3781-DD4C-A697-1DD5D78DAB77}"/>
                </a:ext>
              </a:extLst>
            </p:cNvPr>
            <p:cNvGrpSpPr/>
            <p:nvPr/>
          </p:nvGrpSpPr>
          <p:grpSpPr>
            <a:xfrm>
              <a:off x="4916766" y="4253129"/>
              <a:ext cx="3922433" cy="1169551"/>
              <a:chOff x="202361" y="1164076"/>
              <a:chExt cx="3922433" cy="1169551"/>
            </a:xfrm>
          </p:grpSpPr>
          <p:sp>
            <p:nvSpPr>
              <p:cNvPr id="130" name="TextBox 129">
                <a:extLst>
                  <a:ext uri="{FF2B5EF4-FFF2-40B4-BE49-F238E27FC236}">
                    <a16:creationId xmlns:a16="http://schemas.microsoft.com/office/drawing/2014/main" id="{280FD12D-2C6D-104E-848B-F61DE35D40FE}"/>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31" name="TextBox 130">
                <a:extLst>
                  <a:ext uri="{FF2B5EF4-FFF2-40B4-BE49-F238E27FC236}">
                    <a16:creationId xmlns:a16="http://schemas.microsoft.com/office/drawing/2014/main" id="{8C2C7F0F-15FC-314C-A7E0-15F0EB9CDBDB}"/>
                  </a:ext>
                </a:extLst>
              </p:cNvPr>
              <p:cNvSpPr txBox="1"/>
              <p:nvPr/>
            </p:nvSpPr>
            <p:spPr>
              <a:xfrm>
                <a:off x="1764355" y="1164076"/>
                <a:ext cx="2360439"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32" name="Straight Arrow Connector 131">
                <a:extLst>
                  <a:ext uri="{FF2B5EF4-FFF2-40B4-BE49-F238E27FC236}">
                    <a16:creationId xmlns:a16="http://schemas.microsoft.com/office/drawing/2014/main" id="{0E6DF50E-CA69-274E-9D0F-800C75F3A43B}"/>
                  </a:ext>
                </a:extLst>
              </p:cNvPr>
              <p:cNvCxnSpPr>
                <a:cxnSpLocks/>
                <a:stCxn id="130" idx="3"/>
                <a:endCxn id="131" idx="1"/>
              </p:cNvCxnSpPr>
              <p:nvPr/>
            </p:nvCxnSpPr>
            <p:spPr>
              <a:xfrm flipV="1">
                <a:off x="1081596" y="1736428"/>
                <a:ext cx="682759" cy="1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C313E29-92EA-A54F-B385-CADC1309A25F}"/>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4" name="Straight Arrow Connector 133">
                <a:extLst>
                  <a:ext uri="{FF2B5EF4-FFF2-40B4-BE49-F238E27FC236}">
                    <a16:creationId xmlns:a16="http://schemas.microsoft.com/office/drawing/2014/main" id="{CC172797-70EC-0943-B311-3905FBEFD174}"/>
                  </a:ext>
                </a:extLst>
              </p:cNvPr>
              <p:cNvCxnSpPr>
                <a:cxnSpLocks/>
                <a:stCxn id="133" idx="6"/>
                <a:endCxn id="130"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6EFDE982-F204-6E42-B5B3-83431E02F159}"/>
                </a:ext>
              </a:extLst>
            </p:cNvPr>
            <p:cNvGrpSpPr/>
            <p:nvPr/>
          </p:nvGrpSpPr>
          <p:grpSpPr>
            <a:xfrm>
              <a:off x="6520239" y="4664872"/>
              <a:ext cx="1084652" cy="653843"/>
              <a:chOff x="1037441" y="5312234"/>
              <a:chExt cx="1084652" cy="653843"/>
            </a:xfrm>
          </p:grpSpPr>
          <p:grpSp>
            <p:nvGrpSpPr>
              <p:cNvPr id="136" name="Group 135">
                <a:extLst>
                  <a:ext uri="{FF2B5EF4-FFF2-40B4-BE49-F238E27FC236}">
                    <a16:creationId xmlns:a16="http://schemas.microsoft.com/office/drawing/2014/main" id="{DD24302A-2F13-D146-AEF5-F7BA59569CF3}"/>
                  </a:ext>
                </a:extLst>
              </p:cNvPr>
              <p:cNvGrpSpPr/>
              <p:nvPr/>
            </p:nvGrpSpPr>
            <p:grpSpPr>
              <a:xfrm>
                <a:off x="1037441" y="5658300"/>
                <a:ext cx="1084652" cy="307777"/>
                <a:chOff x="907946" y="5347167"/>
                <a:chExt cx="1084652" cy="307777"/>
              </a:xfrm>
            </p:grpSpPr>
            <p:sp>
              <p:nvSpPr>
                <p:cNvPr id="139" name="TextBox 138">
                  <a:extLst>
                    <a:ext uri="{FF2B5EF4-FFF2-40B4-BE49-F238E27FC236}">
                      <a16:creationId xmlns:a16="http://schemas.microsoft.com/office/drawing/2014/main" id="{02CF486B-E42B-FF40-A394-E694C3161B34}"/>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40" name="TextBox 139">
                  <a:extLst>
                    <a:ext uri="{FF2B5EF4-FFF2-40B4-BE49-F238E27FC236}">
                      <a16:creationId xmlns:a16="http://schemas.microsoft.com/office/drawing/2014/main" id="{0B544424-67BC-4344-9DA3-F7C5B790F3B0}"/>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41" name="Straight Arrow Connector 140">
                  <a:extLst>
                    <a:ext uri="{FF2B5EF4-FFF2-40B4-BE49-F238E27FC236}">
                      <a16:creationId xmlns:a16="http://schemas.microsoft.com/office/drawing/2014/main" id="{D8034037-1EDA-304F-9049-DCEEDF1FA100}"/>
                    </a:ext>
                  </a:extLst>
                </p:cNvPr>
                <p:cNvCxnSpPr>
                  <a:cxnSpLocks/>
                  <a:stCxn id="139" idx="3"/>
                  <a:endCxn id="140"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7" name="Oval 136">
                <a:extLst>
                  <a:ext uri="{FF2B5EF4-FFF2-40B4-BE49-F238E27FC236}">
                    <a16:creationId xmlns:a16="http://schemas.microsoft.com/office/drawing/2014/main" id="{A89AA9BC-46F9-7544-B84A-E2508C416C1E}"/>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8" name="Straight Arrow Connector 137">
                <a:extLst>
                  <a:ext uri="{FF2B5EF4-FFF2-40B4-BE49-F238E27FC236}">
                    <a16:creationId xmlns:a16="http://schemas.microsoft.com/office/drawing/2014/main" id="{65A5D821-2881-1E49-A668-BEC1FF44D474}"/>
                  </a:ext>
                </a:extLst>
              </p:cNvPr>
              <p:cNvCxnSpPr>
                <a:cxnSpLocks/>
                <a:endCxn id="139"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85B999-4285-9945-85E3-15F0418D372A}"/>
                </a:ext>
              </a:extLst>
            </p:cNvPr>
            <p:cNvSpPr txBox="1"/>
            <p:nvPr/>
          </p:nvSpPr>
          <p:spPr>
            <a:xfrm>
              <a:off x="7647104" y="4569122"/>
              <a:ext cx="1184404" cy="846386"/>
            </a:xfrm>
            <a:prstGeom prst="rect">
              <a:avLst/>
            </a:prstGeom>
            <a:solidFill>
              <a:schemeClr val="accent4">
                <a:lumMod val="40000"/>
                <a:lumOff val="60000"/>
              </a:schemeClr>
            </a:solidFill>
          </p:spPr>
          <p:txBody>
            <a:bodyPr wrap="square" rtlCol="0">
              <a:spAutoFit/>
            </a:bodyPr>
            <a:lstStyle/>
            <a:p>
              <a:endParaRPr lang="en-US" sz="2000" dirty="0"/>
            </a:p>
            <a:p>
              <a:endParaRPr lang="en-US" sz="1700" dirty="0"/>
            </a:p>
            <a:p>
              <a:endParaRPr lang="en-US" sz="1200" dirty="0"/>
            </a:p>
          </p:txBody>
        </p:sp>
        <p:grpSp>
          <p:nvGrpSpPr>
            <p:cNvPr id="142" name="Group 141">
              <a:extLst>
                <a:ext uri="{FF2B5EF4-FFF2-40B4-BE49-F238E27FC236}">
                  <a16:creationId xmlns:a16="http://schemas.microsoft.com/office/drawing/2014/main" id="{6DC292E9-AC42-284D-A894-099FAC1499FD}"/>
                </a:ext>
              </a:extLst>
            </p:cNvPr>
            <p:cNvGrpSpPr/>
            <p:nvPr/>
          </p:nvGrpSpPr>
          <p:grpSpPr>
            <a:xfrm>
              <a:off x="7702083" y="4664871"/>
              <a:ext cx="1084652" cy="653843"/>
              <a:chOff x="1037441" y="5312234"/>
              <a:chExt cx="1084652" cy="653843"/>
            </a:xfrm>
          </p:grpSpPr>
          <p:grpSp>
            <p:nvGrpSpPr>
              <p:cNvPr id="143" name="Group 142">
                <a:extLst>
                  <a:ext uri="{FF2B5EF4-FFF2-40B4-BE49-F238E27FC236}">
                    <a16:creationId xmlns:a16="http://schemas.microsoft.com/office/drawing/2014/main" id="{E665A9A5-D217-AE4A-9639-FAFBBDEE7B2E}"/>
                  </a:ext>
                </a:extLst>
              </p:cNvPr>
              <p:cNvGrpSpPr/>
              <p:nvPr/>
            </p:nvGrpSpPr>
            <p:grpSpPr>
              <a:xfrm>
                <a:off x="1037441" y="5658300"/>
                <a:ext cx="1084652" cy="307777"/>
                <a:chOff x="907946" y="5347167"/>
                <a:chExt cx="1084652" cy="307777"/>
              </a:xfrm>
            </p:grpSpPr>
            <p:sp>
              <p:nvSpPr>
                <p:cNvPr id="146" name="TextBox 145">
                  <a:extLst>
                    <a:ext uri="{FF2B5EF4-FFF2-40B4-BE49-F238E27FC236}">
                      <a16:creationId xmlns:a16="http://schemas.microsoft.com/office/drawing/2014/main" id="{09AA4DA2-6FA6-AE42-8319-B6F06A9F6AA7}"/>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147" name="TextBox 146">
                  <a:extLst>
                    <a:ext uri="{FF2B5EF4-FFF2-40B4-BE49-F238E27FC236}">
                      <a16:creationId xmlns:a16="http://schemas.microsoft.com/office/drawing/2014/main" id="{D13AED0A-8D86-E04D-A516-C81C83036570}"/>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148" name="Straight Arrow Connector 147">
                  <a:extLst>
                    <a:ext uri="{FF2B5EF4-FFF2-40B4-BE49-F238E27FC236}">
                      <a16:creationId xmlns:a16="http://schemas.microsoft.com/office/drawing/2014/main" id="{E9759CC5-F8A9-404B-A468-36ECEA4BA99C}"/>
                    </a:ext>
                  </a:extLst>
                </p:cNvPr>
                <p:cNvCxnSpPr>
                  <a:cxnSpLocks/>
                  <a:stCxn id="146" idx="3"/>
                  <a:endCxn id="14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Oval 143">
                <a:extLst>
                  <a:ext uri="{FF2B5EF4-FFF2-40B4-BE49-F238E27FC236}">
                    <a16:creationId xmlns:a16="http://schemas.microsoft.com/office/drawing/2014/main" id="{96BE368F-6131-E445-98AA-80224937CC1F}"/>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5" name="Straight Arrow Connector 144">
                <a:extLst>
                  <a:ext uri="{FF2B5EF4-FFF2-40B4-BE49-F238E27FC236}">
                    <a16:creationId xmlns:a16="http://schemas.microsoft.com/office/drawing/2014/main" id="{F6935452-4DB3-184E-BA65-6D3359548842}"/>
                  </a:ext>
                </a:extLst>
              </p:cNvPr>
              <p:cNvCxnSpPr>
                <a:cxnSpLocks/>
                <a:endCxn id="14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27A8A8A-54DA-F74E-990F-C7C629B0EE56}"/>
                </a:ext>
              </a:extLst>
            </p:cNvPr>
            <p:cNvCxnSpPr>
              <a:cxnSpLocks/>
            </p:cNvCxnSpPr>
            <p:nvPr/>
          </p:nvCxnSpPr>
          <p:spPr>
            <a:xfrm>
              <a:off x="7643147" y="4259367"/>
              <a:ext cx="0" cy="116955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C02C92E-BD07-0B4F-A1D5-3B6DACCC16B9}"/>
                </a:ext>
              </a:extLst>
            </p:cNvPr>
            <p:cNvSpPr txBox="1"/>
            <p:nvPr/>
          </p:nvSpPr>
          <p:spPr>
            <a:xfrm>
              <a:off x="6478761" y="4253130"/>
              <a:ext cx="2360438" cy="307776"/>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0" name="Group 49">
            <a:extLst>
              <a:ext uri="{FF2B5EF4-FFF2-40B4-BE49-F238E27FC236}">
                <a16:creationId xmlns:a16="http://schemas.microsoft.com/office/drawing/2014/main" id="{3629EA7E-DF50-024A-AC9A-B169AF3025BA}"/>
              </a:ext>
            </a:extLst>
          </p:cNvPr>
          <p:cNvGrpSpPr/>
          <p:nvPr/>
        </p:nvGrpSpPr>
        <p:grpSpPr>
          <a:xfrm>
            <a:off x="4806953" y="2837013"/>
            <a:ext cx="2904363" cy="1169551"/>
            <a:chOff x="4806953" y="2837013"/>
            <a:chExt cx="2904363" cy="1169551"/>
          </a:xfrm>
        </p:grpSpPr>
        <p:grpSp>
          <p:nvGrpSpPr>
            <p:cNvPr id="116" name="Group 115">
              <a:extLst>
                <a:ext uri="{FF2B5EF4-FFF2-40B4-BE49-F238E27FC236}">
                  <a16:creationId xmlns:a16="http://schemas.microsoft.com/office/drawing/2014/main" id="{42FE13B7-BDDB-D748-A626-3B03E3125BC7}"/>
                </a:ext>
              </a:extLst>
            </p:cNvPr>
            <p:cNvGrpSpPr/>
            <p:nvPr/>
          </p:nvGrpSpPr>
          <p:grpSpPr>
            <a:xfrm>
              <a:off x="4806953" y="2837013"/>
              <a:ext cx="2904363" cy="1169551"/>
              <a:chOff x="202361" y="1164076"/>
              <a:chExt cx="2904363" cy="1169551"/>
            </a:xfrm>
          </p:grpSpPr>
          <p:sp>
            <p:nvSpPr>
              <p:cNvPr id="117" name="TextBox 116">
                <a:extLst>
                  <a:ext uri="{FF2B5EF4-FFF2-40B4-BE49-F238E27FC236}">
                    <a16:creationId xmlns:a16="http://schemas.microsoft.com/office/drawing/2014/main" id="{8587168E-6F00-4048-9330-E1816CEB4D65}"/>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18" name="TextBox 117">
                <a:extLst>
                  <a:ext uri="{FF2B5EF4-FFF2-40B4-BE49-F238E27FC236}">
                    <a16:creationId xmlns:a16="http://schemas.microsoft.com/office/drawing/2014/main" id="{3162FE1B-3628-CD45-99C5-B875AB404673}"/>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119" name="Straight Arrow Connector 118">
                <a:extLst>
                  <a:ext uri="{FF2B5EF4-FFF2-40B4-BE49-F238E27FC236}">
                    <a16:creationId xmlns:a16="http://schemas.microsoft.com/office/drawing/2014/main" id="{9B535D4E-7B9F-314B-997B-A4167A32E1F7}"/>
                  </a:ext>
                </a:extLst>
              </p:cNvPr>
              <p:cNvCxnSpPr>
                <a:cxnSpLocks/>
                <a:stCxn id="117" idx="3"/>
                <a:endCxn id="118"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E8CC9509-07E0-4645-AE72-12045E89978A}"/>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1" name="Straight Arrow Connector 120">
                <a:extLst>
                  <a:ext uri="{FF2B5EF4-FFF2-40B4-BE49-F238E27FC236}">
                    <a16:creationId xmlns:a16="http://schemas.microsoft.com/office/drawing/2014/main" id="{05C78016-F9BD-7647-BB6D-2D15A26AEDC8}"/>
                  </a:ext>
                </a:extLst>
              </p:cNvPr>
              <p:cNvCxnSpPr>
                <a:cxnSpLocks/>
                <a:stCxn id="120" idx="6"/>
                <a:endCxn id="117"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E2147B-22AC-534E-97A0-CABC875DA862}"/>
                </a:ext>
              </a:extLst>
            </p:cNvPr>
            <p:cNvGrpSpPr/>
            <p:nvPr/>
          </p:nvGrpSpPr>
          <p:grpSpPr>
            <a:xfrm>
              <a:off x="6509382" y="3248756"/>
              <a:ext cx="1084652" cy="653843"/>
              <a:chOff x="1037441" y="5312234"/>
              <a:chExt cx="1084652" cy="653843"/>
            </a:xfrm>
          </p:grpSpPr>
          <p:grpSp>
            <p:nvGrpSpPr>
              <p:cNvPr id="123" name="Group 122">
                <a:extLst>
                  <a:ext uri="{FF2B5EF4-FFF2-40B4-BE49-F238E27FC236}">
                    <a16:creationId xmlns:a16="http://schemas.microsoft.com/office/drawing/2014/main" id="{F9F9C992-B4B5-F045-8A24-A2D0C5B7C04E}"/>
                  </a:ext>
                </a:extLst>
              </p:cNvPr>
              <p:cNvGrpSpPr/>
              <p:nvPr/>
            </p:nvGrpSpPr>
            <p:grpSpPr>
              <a:xfrm>
                <a:off x="1037441" y="5658300"/>
                <a:ext cx="1084652" cy="307777"/>
                <a:chOff x="907946" y="5347167"/>
                <a:chExt cx="1084652" cy="307777"/>
              </a:xfrm>
            </p:grpSpPr>
            <p:sp>
              <p:nvSpPr>
                <p:cNvPr id="126" name="TextBox 125">
                  <a:extLst>
                    <a:ext uri="{FF2B5EF4-FFF2-40B4-BE49-F238E27FC236}">
                      <a16:creationId xmlns:a16="http://schemas.microsoft.com/office/drawing/2014/main" id="{8B6AA7CE-0B5E-5944-A8C0-7F33CC571FE9}"/>
                    </a:ext>
                  </a:extLst>
                </p:cNvPr>
                <p:cNvSpPr txBox="1"/>
                <p:nvPr/>
              </p:nvSpPr>
              <p:spPr>
                <a:xfrm>
                  <a:off x="907946" y="5347167"/>
                  <a:ext cx="457967"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27" name="TextBox 126">
                  <a:extLst>
                    <a:ext uri="{FF2B5EF4-FFF2-40B4-BE49-F238E27FC236}">
                      <a16:creationId xmlns:a16="http://schemas.microsoft.com/office/drawing/2014/main" id="{B8A56E84-097A-9A4D-8D2F-D18C129829FD}"/>
                    </a:ext>
                  </a:extLst>
                </p:cNvPr>
                <p:cNvSpPr txBox="1"/>
                <p:nvPr/>
              </p:nvSpPr>
              <p:spPr>
                <a:xfrm>
                  <a:off x="1573123" y="5347167"/>
                  <a:ext cx="41947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28" name="Straight Arrow Connector 127">
                  <a:extLst>
                    <a:ext uri="{FF2B5EF4-FFF2-40B4-BE49-F238E27FC236}">
                      <a16:creationId xmlns:a16="http://schemas.microsoft.com/office/drawing/2014/main" id="{42D7565C-5B9D-254B-A3C5-1C6D87688AF1}"/>
                    </a:ext>
                  </a:extLst>
                </p:cNvPr>
                <p:cNvCxnSpPr>
                  <a:cxnSpLocks/>
                  <a:stCxn id="126" idx="3"/>
                  <a:endCxn id="127"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0F9D1298-9D1E-C641-BB12-5A6ADEE2ED5A}"/>
                  </a:ext>
                </a:extLst>
              </p:cNvPr>
              <p:cNvSpPr/>
              <p:nvPr/>
            </p:nvSpPr>
            <p:spPr>
              <a:xfrm>
                <a:off x="1208324"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5" name="Straight Arrow Connector 124">
                <a:extLst>
                  <a:ext uri="{FF2B5EF4-FFF2-40B4-BE49-F238E27FC236}">
                    <a16:creationId xmlns:a16="http://schemas.microsoft.com/office/drawing/2014/main" id="{18165048-D88B-D148-804D-1BB53A629A71}"/>
                  </a:ext>
                </a:extLst>
              </p:cNvPr>
              <p:cNvCxnSpPr>
                <a:cxnSpLocks/>
                <a:endCxn id="126"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9" name="Group 148">
            <a:extLst>
              <a:ext uri="{FF2B5EF4-FFF2-40B4-BE49-F238E27FC236}">
                <a16:creationId xmlns:a16="http://schemas.microsoft.com/office/drawing/2014/main" id="{84D9AB1D-B748-F643-8AA9-81DD9D7B221B}"/>
              </a:ext>
            </a:extLst>
          </p:cNvPr>
          <p:cNvGrpSpPr/>
          <p:nvPr/>
        </p:nvGrpSpPr>
        <p:grpSpPr>
          <a:xfrm>
            <a:off x="4870787" y="4771152"/>
            <a:ext cx="1441930" cy="313978"/>
            <a:chOff x="4388430" y="5362645"/>
            <a:chExt cx="1441930" cy="313978"/>
          </a:xfrm>
        </p:grpSpPr>
        <p:sp>
          <p:nvSpPr>
            <p:cNvPr id="150" name="TextBox 149">
              <a:extLst>
                <a:ext uri="{FF2B5EF4-FFF2-40B4-BE49-F238E27FC236}">
                  <a16:creationId xmlns:a16="http://schemas.microsoft.com/office/drawing/2014/main" id="{5C140472-0844-5947-BB09-B8EA60117944}"/>
                </a:ext>
              </a:extLst>
            </p:cNvPr>
            <p:cNvSpPr txBox="1"/>
            <p:nvPr/>
          </p:nvSpPr>
          <p:spPr>
            <a:xfrm>
              <a:off x="4723504" y="536884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51" name="TextBox 150">
              <a:extLst>
                <a:ext uri="{FF2B5EF4-FFF2-40B4-BE49-F238E27FC236}">
                  <a16:creationId xmlns:a16="http://schemas.microsoft.com/office/drawing/2014/main" id="{FBA0D98C-AC57-4E40-BD94-9BFB93106795}"/>
                </a:ext>
              </a:extLst>
            </p:cNvPr>
            <p:cNvSpPr txBox="1"/>
            <p:nvPr/>
          </p:nvSpPr>
          <p:spPr>
            <a:xfrm>
              <a:off x="5451245" y="5362645"/>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52" name="Straight Arrow Connector 151">
              <a:extLst>
                <a:ext uri="{FF2B5EF4-FFF2-40B4-BE49-F238E27FC236}">
                  <a16:creationId xmlns:a16="http://schemas.microsoft.com/office/drawing/2014/main" id="{5ABF1A19-5426-9D41-857B-AD1C63307FD4}"/>
                </a:ext>
              </a:extLst>
            </p:cNvPr>
            <p:cNvCxnSpPr>
              <a:cxnSpLocks/>
              <a:stCxn id="150" idx="3"/>
              <a:endCxn id="151" idx="1"/>
            </p:cNvCxnSpPr>
            <p:nvPr/>
          </p:nvCxnSpPr>
          <p:spPr>
            <a:xfrm flipV="1">
              <a:off x="5148919" y="551653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22AD382-23ED-E040-A7F7-1506ED0F81E2}"/>
                </a:ext>
              </a:extLst>
            </p:cNvPr>
            <p:cNvSpPr/>
            <p:nvPr/>
          </p:nvSpPr>
          <p:spPr>
            <a:xfrm>
              <a:off x="4388430" y="5464883"/>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4" name="Straight Arrow Connector 153">
              <a:extLst>
                <a:ext uri="{FF2B5EF4-FFF2-40B4-BE49-F238E27FC236}">
                  <a16:creationId xmlns:a16="http://schemas.microsoft.com/office/drawing/2014/main" id="{C6E6E58E-2D2C-A94C-9C67-4D90290671D4}"/>
                </a:ext>
              </a:extLst>
            </p:cNvPr>
            <p:cNvCxnSpPr>
              <a:cxnSpLocks/>
              <a:stCxn id="153" idx="6"/>
              <a:endCxn id="150" idx="1"/>
            </p:cNvCxnSpPr>
            <p:nvPr/>
          </p:nvCxnSpPr>
          <p:spPr>
            <a:xfrm>
              <a:off x="4505550" y="5522733"/>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C57736C-BB5A-A340-B931-D1B33CD7C8EC}"/>
              </a:ext>
            </a:extLst>
          </p:cNvPr>
          <p:cNvGrpSpPr/>
          <p:nvPr/>
        </p:nvGrpSpPr>
        <p:grpSpPr>
          <a:xfrm>
            <a:off x="5418570" y="4305845"/>
            <a:ext cx="2076508" cy="471508"/>
            <a:chOff x="5418570" y="4305845"/>
            <a:chExt cx="2076508" cy="471508"/>
          </a:xfrm>
        </p:grpSpPr>
        <p:grpSp>
          <p:nvGrpSpPr>
            <p:cNvPr id="155" name="Group 154">
              <a:extLst>
                <a:ext uri="{FF2B5EF4-FFF2-40B4-BE49-F238E27FC236}">
                  <a16:creationId xmlns:a16="http://schemas.microsoft.com/office/drawing/2014/main" id="{DA39DB44-EBC3-8541-BC88-CBCDB68447B0}"/>
                </a:ext>
              </a:extLst>
            </p:cNvPr>
            <p:cNvGrpSpPr/>
            <p:nvPr/>
          </p:nvGrpSpPr>
          <p:grpSpPr>
            <a:xfrm>
              <a:off x="5680446" y="4305845"/>
              <a:ext cx="1814632" cy="313978"/>
              <a:chOff x="5451900" y="4906786"/>
              <a:chExt cx="1814632" cy="313978"/>
            </a:xfrm>
          </p:grpSpPr>
          <p:sp>
            <p:nvSpPr>
              <p:cNvPr id="156" name="TextBox 155">
                <a:extLst>
                  <a:ext uri="{FF2B5EF4-FFF2-40B4-BE49-F238E27FC236}">
                    <a16:creationId xmlns:a16="http://schemas.microsoft.com/office/drawing/2014/main" id="{CB5853BC-C5A9-D747-B119-FA0E7461C7F9}"/>
                  </a:ext>
                </a:extLst>
              </p:cNvPr>
              <p:cNvSpPr txBox="1"/>
              <p:nvPr/>
            </p:nvSpPr>
            <p:spPr>
              <a:xfrm>
                <a:off x="5451900" y="4912987"/>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sp>
            <p:nvSpPr>
              <p:cNvPr id="157" name="TextBox 156">
                <a:extLst>
                  <a:ext uri="{FF2B5EF4-FFF2-40B4-BE49-F238E27FC236}">
                    <a16:creationId xmlns:a16="http://schemas.microsoft.com/office/drawing/2014/main" id="{DF32D3D5-C126-F049-B254-467FCF70F364}"/>
                  </a:ext>
                </a:extLst>
              </p:cNvPr>
              <p:cNvSpPr txBox="1"/>
              <p:nvPr/>
            </p:nvSpPr>
            <p:spPr>
              <a:xfrm>
                <a:off x="6175679" y="4906786"/>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cxnSp>
            <p:nvCxnSpPr>
              <p:cNvPr id="158" name="Straight Arrow Connector 157">
                <a:extLst>
                  <a:ext uri="{FF2B5EF4-FFF2-40B4-BE49-F238E27FC236}">
                    <a16:creationId xmlns:a16="http://schemas.microsoft.com/office/drawing/2014/main" id="{E8518B2A-C1B8-7748-A3B9-BD5B37B7230A}"/>
                  </a:ext>
                </a:extLst>
              </p:cNvPr>
              <p:cNvCxnSpPr>
                <a:cxnSpLocks/>
                <a:stCxn id="156" idx="3"/>
                <a:endCxn id="157" idx="1"/>
              </p:cNvCxnSpPr>
              <p:nvPr/>
            </p:nvCxnSpPr>
            <p:spPr>
              <a:xfrm flipV="1">
                <a:off x="5877315" y="5060675"/>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FBCB162-A51C-A444-9C9F-8926682A4DE2}"/>
                  </a:ext>
                </a:extLst>
              </p:cNvPr>
              <p:cNvSpPr txBox="1"/>
              <p:nvPr/>
            </p:nvSpPr>
            <p:spPr>
              <a:xfrm>
                <a:off x="6887417" y="4906786"/>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cxnSp>
            <p:nvCxnSpPr>
              <p:cNvPr id="161" name="Straight Arrow Connector 160">
                <a:extLst>
                  <a:ext uri="{FF2B5EF4-FFF2-40B4-BE49-F238E27FC236}">
                    <a16:creationId xmlns:a16="http://schemas.microsoft.com/office/drawing/2014/main" id="{CB482695-5193-6E44-B5BD-50C253312D98}"/>
                  </a:ext>
                </a:extLst>
              </p:cNvPr>
              <p:cNvCxnSpPr>
                <a:cxnSpLocks/>
                <a:stCxn id="157" idx="3"/>
                <a:endCxn id="160" idx="1"/>
              </p:cNvCxnSpPr>
              <p:nvPr/>
            </p:nvCxnSpPr>
            <p:spPr>
              <a:xfrm>
                <a:off x="6601094" y="5060675"/>
                <a:ext cx="2863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51">
              <a:extLst>
                <a:ext uri="{FF2B5EF4-FFF2-40B4-BE49-F238E27FC236}">
                  <a16:creationId xmlns:a16="http://schemas.microsoft.com/office/drawing/2014/main" id="{2388BC7F-8F8C-B742-8C11-66FC560DB636}"/>
                </a:ext>
              </a:extLst>
            </p:cNvPr>
            <p:cNvCxnSpPr>
              <a:cxnSpLocks/>
              <a:stCxn id="150" idx="0"/>
            </p:cNvCxnSpPr>
            <p:nvPr/>
          </p:nvCxnSpPr>
          <p:spPr>
            <a:xfrm rot="5400000" flipH="1" flipV="1">
              <a:off x="5396733" y="4493641"/>
              <a:ext cx="305549" cy="261876"/>
            </a:xfrm>
            <a:prstGeom prst="bentConnector3">
              <a:avLst>
                <a:gd name="adj1" fmla="val 10182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07BD38A-0FEB-6849-AB19-F8D799CD69BD}"/>
              </a:ext>
            </a:extLst>
          </p:cNvPr>
          <p:cNvGrpSpPr/>
          <p:nvPr/>
        </p:nvGrpSpPr>
        <p:grpSpPr>
          <a:xfrm>
            <a:off x="5439716" y="5368625"/>
            <a:ext cx="1746002" cy="466343"/>
            <a:chOff x="5193087" y="5045318"/>
            <a:chExt cx="1746002" cy="466343"/>
          </a:xfrm>
        </p:grpSpPr>
        <p:sp>
          <p:nvSpPr>
            <p:cNvPr id="166" name="TextBox 165">
              <a:extLst>
                <a:ext uri="{FF2B5EF4-FFF2-40B4-BE49-F238E27FC236}">
                  <a16:creationId xmlns:a16="http://schemas.microsoft.com/office/drawing/2014/main" id="{3B3BCB4A-774F-DB48-A113-F9F743553240}"/>
                </a:ext>
              </a:extLst>
            </p:cNvPr>
            <p:cNvSpPr txBox="1"/>
            <p:nvPr/>
          </p:nvSpPr>
          <p:spPr>
            <a:xfrm>
              <a:off x="5451898" y="5051519"/>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167" name="TextBox 166">
              <a:extLst>
                <a:ext uri="{FF2B5EF4-FFF2-40B4-BE49-F238E27FC236}">
                  <a16:creationId xmlns:a16="http://schemas.microsoft.com/office/drawing/2014/main" id="{69F70303-B836-E54B-92A0-A2972BAFBE8F}"/>
                </a:ext>
              </a:extLst>
            </p:cNvPr>
            <p:cNvSpPr txBox="1"/>
            <p:nvPr/>
          </p:nvSpPr>
          <p:spPr>
            <a:xfrm>
              <a:off x="6175677" y="5045318"/>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168" name="Straight Arrow Connector 167">
              <a:extLst>
                <a:ext uri="{FF2B5EF4-FFF2-40B4-BE49-F238E27FC236}">
                  <a16:creationId xmlns:a16="http://schemas.microsoft.com/office/drawing/2014/main" id="{502A745A-89DE-C24E-8EE6-676376E19CA2}"/>
                </a:ext>
              </a:extLst>
            </p:cNvPr>
            <p:cNvCxnSpPr>
              <a:cxnSpLocks/>
              <a:stCxn id="166" idx="3"/>
              <a:endCxn id="167"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2317C219-E7F0-884B-B526-168934B376BF}"/>
                </a:ext>
              </a:extLst>
            </p:cNvPr>
            <p:cNvCxnSpPr>
              <a:cxnSpLocks/>
              <a:stCxn id="172" idx="0"/>
              <a:endCxn id="166"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91206018-267C-A44F-94D6-D8552C4A169D}"/>
                </a:ext>
              </a:extLst>
            </p:cNvPr>
            <p:cNvCxnSpPr>
              <a:cxnSpLocks/>
              <a:stCxn id="167" idx="3"/>
              <a:endCxn id="177"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2FC2495E-B51F-E943-BA9F-65DCB834A7B9}"/>
              </a:ext>
            </a:extLst>
          </p:cNvPr>
          <p:cNvGrpSpPr/>
          <p:nvPr/>
        </p:nvGrpSpPr>
        <p:grpSpPr>
          <a:xfrm>
            <a:off x="4891933" y="5824362"/>
            <a:ext cx="2500148" cy="764229"/>
            <a:chOff x="4645304" y="5501055"/>
            <a:chExt cx="2500148" cy="764229"/>
          </a:xfrm>
        </p:grpSpPr>
        <p:sp>
          <p:nvSpPr>
            <p:cNvPr id="172" name="TextBox 171">
              <a:extLst>
                <a:ext uri="{FF2B5EF4-FFF2-40B4-BE49-F238E27FC236}">
                  <a16:creationId xmlns:a16="http://schemas.microsoft.com/office/drawing/2014/main" id="{20E5A8B9-988A-4B49-8829-4C28E723FABC}"/>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173" name="TextBox 172">
              <a:extLst>
                <a:ext uri="{FF2B5EF4-FFF2-40B4-BE49-F238E27FC236}">
                  <a16:creationId xmlns:a16="http://schemas.microsoft.com/office/drawing/2014/main" id="{3E86106B-156C-204A-9337-230BA36832CE}"/>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174" name="Straight Arrow Connector 173">
              <a:extLst>
                <a:ext uri="{FF2B5EF4-FFF2-40B4-BE49-F238E27FC236}">
                  <a16:creationId xmlns:a16="http://schemas.microsoft.com/office/drawing/2014/main" id="{F01C1730-4AB4-9041-8D3B-D7BFB9C68CDD}"/>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0F378BE7-BE4D-DD47-8CB5-DCFF32E5DB59}"/>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Straight Arrow Connector 175">
              <a:extLst>
                <a:ext uri="{FF2B5EF4-FFF2-40B4-BE49-F238E27FC236}">
                  <a16:creationId xmlns:a16="http://schemas.microsoft.com/office/drawing/2014/main" id="{BF3D0F22-BA83-BC43-A9EB-082A12AC31A9}"/>
                </a:ext>
              </a:extLst>
            </p:cNvPr>
            <p:cNvCxnSpPr>
              <a:cxnSpLocks/>
              <a:stCxn id="175" idx="6"/>
              <a:endCxn id="172"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15715FF-36F1-3B4D-8EEF-21CAB21C697E}"/>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178" name="TextBox 177">
              <a:extLst>
                <a:ext uri="{FF2B5EF4-FFF2-40B4-BE49-F238E27FC236}">
                  <a16:creationId xmlns:a16="http://schemas.microsoft.com/office/drawing/2014/main" id="{DF2EFC3D-F008-0442-A297-768D3EA8CC8A}"/>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79" name="Elbow Connector 178">
              <a:extLst>
                <a:ext uri="{FF2B5EF4-FFF2-40B4-BE49-F238E27FC236}">
                  <a16:creationId xmlns:a16="http://schemas.microsoft.com/office/drawing/2014/main" id="{5A6D447C-8D61-A243-B210-0BA4C3C5A094}"/>
                </a:ext>
              </a:extLst>
            </p:cNvPr>
            <p:cNvCxnSpPr>
              <a:stCxn id="172" idx="2"/>
              <a:endCxn id="173"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5887E7BE-4FC5-C545-A7F6-D5B0C1A401FC}"/>
                </a:ext>
              </a:extLst>
            </p:cNvPr>
            <p:cNvCxnSpPr>
              <a:cxnSpLocks/>
              <a:stCxn id="178" idx="3"/>
              <a:endCxn id="177"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3"/>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727023" y="1217468"/>
            <a:ext cx="3668789" cy="4888035"/>
          </a:xfrm>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B0F0"/>
                </a:solidFill>
              </a:rPr>
              <a:t>on</a:t>
            </a:r>
            <a:r>
              <a:rPr lang="en-US" dirty="0">
                <a:solidFill>
                  <a:srgbClr val="00B0F0"/>
                </a:solidFill>
              </a:rPr>
              <a:t>, </a:t>
            </a:r>
            <a:r>
              <a:rPr lang="en-US" b="1" dirty="0" err="1">
                <a:solidFill>
                  <a:srgbClr val="00B0F0"/>
                </a:solidFill>
              </a:rPr>
              <a:t>toTakeoff</a:t>
            </a:r>
            <a:r>
              <a:rPr lang="en-US" dirty="0">
                <a:solidFill>
                  <a:srgbClr val="00B0F0"/>
                </a:solidFill>
              </a:rPr>
              <a:t>, </a:t>
            </a:r>
            <a:r>
              <a:rPr lang="en-US" b="1" dirty="0">
                <a:solidFill>
                  <a:srgbClr val="00B0F0"/>
                </a:solidFill>
              </a:rPr>
              <a:t>off</a:t>
            </a:r>
          </a:p>
          <a:p>
            <a:pPr lvl="1">
              <a:buFont typeface="Wingdings" pitchFamily="2" charset="2"/>
              <a:buChar char="v"/>
            </a:pPr>
            <a:r>
              <a:rPr lang="en-US" dirty="0"/>
              <a:t>Internal Triggers: </a:t>
            </a:r>
            <a:r>
              <a:rPr lang="en-US" b="1" dirty="0" err="1">
                <a:solidFill>
                  <a:srgbClr val="00B0F0"/>
                </a:solidFill>
              </a:rPr>
              <a:t>toFly</a:t>
            </a:r>
            <a:r>
              <a:rPr lang="en-US" dirty="0">
                <a:solidFill>
                  <a:srgbClr val="00B0F0"/>
                </a:solidFill>
              </a:rPr>
              <a:t>, </a:t>
            </a:r>
            <a:r>
              <a:rPr lang="en-US" b="1" dirty="0" err="1">
                <a:solidFill>
                  <a:srgbClr val="00B0F0"/>
                </a:solidFill>
              </a:rPr>
              <a:t>toLand</a:t>
            </a:r>
            <a:r>
              <a:rPr lang="en-US" dirty="0">
                <a:solidFill>
                  <a:srgbClr val="00B0F0"/>
                </a:solidFill>
              </a:rPr>
              <a:t>, </a:t>
            </a:r>
            <a:r>
              <a:rPr lang="en-US" b="1" dirty="0">
                <a:solidFill>
                  <a:srgbClr val="00B0F0"/>
                </a:solidFill>
              </a:rPr>
              <a:t>landed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nesting rule</a:t>
            </a:r>
          </a:p>
          <a:p>
            <a:pPr lvl="1">
              <a:buFont typeface="Wingdings" pitchFamily="2" charset="2"/>
              <a:buChar char="v"/>
            </a:pPr>
            <a:r>
              <a:rPr lang="en-US" dirty="0"/>
              <a:t>Remove some non-determinism by explicitly raising internal trigger </a:t>
            </a:r>
            <a:r>
              <a:rPr lang="en-US" b="1" dirty="0" err="1">
                <a:solidFill>
                  <a:srgbClr val="00B0F0"/>
                </a:solidFill>
              </a:rPr>
              <a:t>toFLy</a:t>
            </a:r>
            <a:r>
              <a:rPr lang="en-US" dirty="0">
                <a:solidFill>
                  <a:srgbClr val="00B0F0"/>
                </a:solidFill>
              </a:rPr>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4"/>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a:xfrm>
            <a:off x="4493820" y="1125414"/>
            <a:ext cx="4183775" cy="4888035"/>
          </a:xfrm>
        </p:spPr>
        <p:txBody>
          <a:bodyPr>
            <a:normAutofit/>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(nesting rule)</a:t>
            </a:r>
          </a:p>
          <a:p>
            <a:pPr lvl="1">
              <a:buFont typeface="Wingdings" pitchFamily="2" charset="2"/>
              <a:buChar char="v"/>
            </a:pPr>
            <a:r>
              <a:rPr lang="en-US" dirty="0"/>
              <a:t>The charge within the drone battery is control by the parallel </a:t>
            </a:r>
            <a:r>
              <a:rPr lang="en-US" b="1" dirty="0">
                <a:solidFill>
                  <a:srgbClr val="00B0F0"/>
                </a:solidFill>
              </a:rPr>
              <a:t>BATTERYOP</a:t>
            </a:r>
            <a:r>
              <a:rPr lang="en-US" dirty="0"/>
              <a:t> state. </a:t>
            </a:r>
          </a:p>
          <a:p>
            <a:pPr lvl="1">
              <a:buFont typeface="Wingdings" pitchFamily="2" charset="2"/>
              <a:buChar char="v"/>
            </a:pPr>
            <a:r>
              <a:rPr lang="en-US" dirty="0"/>
              <a:t>New model variable and guard strengthening </a:t>
            </a:r>
          </a:p>
          <a:p>
            <a:pPr lvl="1">
              <a:buFont typeface="Wingdings" pitchFamily="2" charset="2"/>
              <a:buChar char="v"/>
            </a:pPr>
            <a:r>
              <a:rPr lang="en-US" dirty="0"/>
              <a:t>Internal Triggers: </a:t>
            </a:r>
            <a:r>
              <a:rPr lang="en-US" b="1" dirty="0" err="1">
                <a:solidFill>
                  <a:srgbClr val="00B0F0"/>
                </a:solidFill>
              </a:rPr>
              <a:t>decreaseCharge</a:t>
            </a:r>
            <a:endParaRPr lang="en-US" b="1" dirty="0">
              <a:solidFill>
                <a:srgbClr val="00B0F0"/>
              </a:solidFill>
            </a:endParaRP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0" indent="0">
              <a:buNone/>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to be able to circumvent flying and proceed to an emergency landing  (</a:t>
            </a:r>
            <a:r>
              <a:rPr lang="en-US" dirty="0" err="1"/>
              <a:t>e.g</a:t>
            </a:r>
            <a:r>
              <a:rPr lang="en-US" dirty="0"/>
              <a:t> when sensing of adverse environment or unexpected battery dropped)</a:t>
            </a:r>
          </a:p>
          <a:p>
            <a:pPr lvl="1">
              <a:buFont typeface="Wingdings" pitchFamily="2" charset="2"/>
              <a:buChar char="v"/>
            </a:pPr>
            <a:r>
              <a:rPr lang="en-US" dirty="0"/>
              <a:t>Apply nesting rule</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3"/>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4"/>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5"/>
          <a:stretch>
            <a:fillRect/>
          </a:stretch>
        </p:blipFill>
        <p:spPr>
          <a:xfrm>
            <a:off x="4860789" y="3007799"/>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6"/>
          <a:stretch>
            <a:fillRect/>
          </a:stretch>
        </p:blipFill>
        <p:spPr>
          <a:xfrm>
            <a:off x="4572000" y="5853687"/>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 all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5891818" cy="554596"/>
            <a:chOff x="469460" y="3206515"/>
            <a:chExt cx="5891818" cy="554596"/>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a:blip r:embed="rId5"/>
            <a:stretch>
              <a:fillRect/>
            </a:stretch>
          </p:blipFill>
          <p:spPr>
            <a:xfrm>
              <a:off x="1867138" y="3206515"/>
              <a:ext cx="4494140" cy="554596"/>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that uses the.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618867" y="859080"/>
            <a:ext cx="3700865" cy="4888035"/>
          </a:xfrm>
        </p:spPr>
        <p:txBody>
          <a:bodyPr/>
          <a:lstStyle/>
          <a:p>
            <a:pPr>
              <a:buFont typeface="Wingdings" pitchFamily="2" charset="2"/>
              <a:buChar char="v"/>
            </a:pPr>
            <a:r>
              <a:rPr lang="en-US" dirty="0"/>
              <a:t>Our Refinement Rules:</a:t>
            </a:r>
          </a:p>
          <a:p>
            <a:pPr lvl="1">
              <a:buFont typeface="Wingdings" pitchFamily="2" charset="2"/>
              <a:buChar char="v"/>
            </a:pPr>
            <a:r>
              <a:rPr lang="en-US" b="1" dirty="0">
                <a:solidFill>
                  <a:schemeClr val="accent1"/>
                </a:solidFill>
              </a:rPr>
              <a:t>Rule A:</a:t>
            </a:r>
            <a:r>
              <a:rPr lang="en-US" dirty="0"/>
              <a:t> 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r>
              <a:rPr lang="en-US" b="1" dirty="0">
                <a:solidFill>
                  <a:schemeClr val="accent1"/>
                </a:solidFill>
              </a:rPr>
              <a:t>Rule B: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r>
              <a:rPr lang="en-US" b="1" dirty="0">
                <a:solidFill>
                  <a:schemeClr val="accent1"/>
                </a:solidFill>
              </a:rPr>
              <a:t>Rule C: </a:t>
            </a:r>
            <a:r>
              <a:rPr lang="en-US" dirty="0"/>
              <a:t>A </a:t>
            </a:r>
            <a:r>
              <a:rPr lang="en-US" dirty="0" err="1"/>
              <a:t>statechart</a:t>
            </a:r>
            <a:r>
              <a:rPr lang="en-US" dirty="0"/>
              <a:t> can be embedded within a state of another </a:t>
            </a:r>
            <a:r>
              <a:rPr lang="en-US" dirty="0" err="1"/>
              <a:t>statechart</a:t>
            </a: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493820" y="859080"/>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8 path refinement rule:</a:t>
            </a:r>
          </a:p>
        </p:txBody>
      </p:sp>
      <p:grpSp>
        <p:nvGrpSpPr>
          <p:cNvPr id="27" name="Group 26">
            <a:extLst>
              <a:ext uri="{FF2B5EF4-FFF2-40B4-BE49-F238E27FC236}">
                <a16:creationId xmlns:a16="http://schemas.microsoft.com/office/drawing/2014/main" id="{1234F129-8573-E04B-BF60-7C9BB1DC1A8D}"/>
              </a:ext>
            </a:extLst>
          </p:cNvPr>
          <p:cNvGrpSpPr/>
          <p:nvPr/>
        </p:nvGrpSpPr>
        <p:grpSpPr>
          <a:xfrm>
            <a:off x="854680" y="1728124"/>
            <a:ext cx="2732273" cy="954107"/>
            <a:chOff x="223225" y="1594964"/>
            <a:chExt cx="2732273"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581102" y="1918128"/>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a:endCxn id="29" idx="1"/>
            </p:cNvCxnSpPr>
            <p:nvPr/>
          </p:nvCxnSpPr>
          <p:spPr>
            <a:xfrm flipV="1">
              <a:off x="1998549" y="2072017"/>
              <a:ext cx="582553" cy="130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457E83-87DF-DF45-B6D1-67759680B6E2}"/>
              </a:ext>
            </a:extLst>
          </p:cNvPr>
          <p:cNvGrpSpPr/>
          <p:nvPr/>
        </p:nvGrpSpPr>
        <p:grpSpPr>
          <a:xfrm>
            <a:off x="913240" y="3255015"/>
            <a:ext cx="2904363" cy="1169551"/>
            <a:chOff x="202361" y="1164076"/>
            <a:chExt cx="2904363" cy="1169551"/>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03D7AE8-4429-DF4F-A3B4-CEA401120251}"/>
              </a:ext>
            </a:extLst>
          </p:cNvPr>
          <p:cNvGrpSpPr/>
          <p:nvPr/>
        </p:nvGrpSpPr>
        <p:grpSpPr>
          <a:xfrm>
            <a:off x="2592377" y="3645504"/>
            <a:ext cx="1084652" cy="653843"/>
            <a:chOff x="1037441" y="5312234"/>
            <a:chExt cx="1084652" cy="653843"/>
          </a:xfrm>
        </p:grpSpPr>
        <p:grpSp>
          <p:nvGrpSpPr>
            <p:cNvPr id="34" name="Group 33">
              <a:extLst>
                <a:ext uri="{FF2B5EF4-FFF2-40B4-BE49-F238E27FC236}">
                  <a16:creationId xmlns:a16="http://schemas.microsoft.com/office/drawing/2014/main" id="{35620817-42E2-E84B-9A77-B767042D7594}"/>
                </a:ext>
              </a:extLst>
            </p:cNvPr>
            <p:cNvGrpSpPr/>
            <p:nvPr/>
          </p:nvGrpSpPr>
          <p:grpSpPr>
            <a:xfrm>
              <a:off x="1037441" y="5658300"/>
              <a:ext cx="1084652" cy="307777"/>
              <a:chOff x="907946" y="5347167"/>
              <a:chExt cx="1084652" cy="307777"/>
            </a:xfrm>
          </p:grpSpPr>
          <p:sp>
            <p:nvSpPr>
              <p:cNvPr id="35" name="TextBox 34">
                <a:extLst>
                  <a:ext uri="{FF2B5EF4-FFF2-40B4-BE49-F238E27FC236}">
                    <a16:creationId xmlns:a16="http://schemas.microsoft.com/office/drawing/2014/main" id="{769B8AB1-79E8-4241-97C7-BAF482A5DB4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36" name="TextBox 35">
                <a:extLst>
                  <a:ext uri="{FF2B5EF4-FFF2-40B4-BE49-F238E27FC236}">
                    <a16:creationId xmlns:a16="http://schemas.microsoft.com/office/drawing/2014/main" id="{8571595C-A153-B14E-9233-61013C9464D1}"/>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37" name="Straight Arrow Connector 36">
                <a:extLst>
                  <a:ext uri="{FF2B5EF4-FFF2-40B4-BE49-F238E27FC236}">
                    <a16:creationId xmlns:a16="http://schemas.microsoft.com/office/drawing/2014/main" id="{FDF556E6-AD15-5742-B58E-A9C890A2636E}"/>
                  </a:ext>
                </a:extLst>
              </p:cNvPr>
              <p:cNvCxnSpPr>
                <a:cxnSpLocks/>
                <a:stCxn id="35" idx="3"/>
                <a:endCxn id="3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3ABF3F7-1B2D-E442-9026-261DCC308A39}"/>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Arrow Connector 45">
              <a:extLst>
                <a:ext uri="{FF2B5EF4-FFF2-40B4-BE49-F238E27FC236}">
                  <a16:creationId xmlns:a16="http://schemas.microsoft.com/office/drawing/2014/main" id="{9110B7D1-D663-7B47-AD7D-7E544AE52B32}"/>
                </a:ext>
              </a:extLst>
            </p:cNvPr>
            <p:cNvCxnSpPr>
              <a:cxnSpLocks/>
              <a:endCxn id="35"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4756" y="19249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95465"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CDEA8C6-0266-E24C-8418-645249DE463F}"/>
              </a:ext>
            </a:extLst>
          </p:cNvPr>
          <p:cNvGrpSpPr/>
          <p:nvPr/>
        </p:nvGrpSpPr>
        <p:grpSpPr>
          <a:xfrm>
            <a:off x="441643" y="4924522"/>
            <a:ext cx="3455212" cy="1605230"/>
            <a:chOff x="4551809" y="3134216"/>
            <a:chExt cx="3455212" cy="1605230"/>
          </a:xfrm>
        </p:grpSpPr>
        <p:sp>
          <p:nvSpPr>
            <p:cNvPr id="72" name="TextBox 71">
              <a:extLst>
                <a:ext uri="{FF2B5EF4-FFF2-40B4-BE49-F238E27FC236}">
                  <a16:creationId xmlns:a16="http://schemas.microsoft.com/office/drawing/2014/main" id="{14AE28F3-2E8D-C54D-805D-7B25796CEE7F}"/>
                </a:ext>
              </a:extLst>
            </p:cNvPr>
            <p:cNvSpPr txBox="1"/>
            <p:nvPr/>
          </p:nvSpPr>
          <p:spPr>
            <a:xfrm>
              <a:off x="6664653" y="3139008"/>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6268096" y="3939227"/>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551809" y="389584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4668929" y="3945728"/>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4925728" y="346867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cxnSp>
          <p:nvCxnSpPr>
            <p:cNvPr id="77" name="Straight Connector 76">
              <a:extLst>
                <a:ext uri="{FF2B5EF4-FFF2-40B4-BE49-F238E27FC236}">
                  <a16:creationId xmlns:a16="http://schemas.microsoft.com/office/drawing/2014/main" id="{F97B9A83-C36F-9B43-A6DC-501D5009F51C}"/>
                </a:ext>
              </a:extLst>
            </p:cNvPr>
            <p:cNvCxnSpPr>
              <a:cxnSpLocks/>
              <a:stCxn id="72" idx="0"/>
              <a:endCxn id="72" idx="2"/>
            </p:cNvCxnSpPr>
            <p:nvPr/>
          </p:nvCxnSpPr>
          <p:spPr>
            <a:xfrm>
              <a:off x="7335837" y="3139008"/>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6664653" y="3134216"/>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7" name="Group 56">
            <a:extLst>
              <a:ext uri="{FF2B5EF4-FFF2-40B4-BE49-F238E27FC236}">
                <a16:creationId xmlns:a16="http://schemas.microsoft.com/office/drawing/2014/main" id="{74BD2FD7-9436-8443-9050-B7FD4E3EF852}"/>
              </a:ext>
            </a:extLst>
          </p:cNvPr>
          <p:cNvGrpSpPr/>
          <p:nvPr/>
        </p:nvGrpSpPr>
        <p:grpSpPr>
          <a:xfrm>
            <a:off x="2635074" y="5277862"/>
            <a:ext cx="457967" cy="1198403"/>
            <a:chOff x="1037441" y="5312234"/>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1037441" y="5658300"/>
              <a:ext cx="457967" cy="852337"/>
              <a:chOff x="907946" y="5347167"/>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359326" y="5277862"/>
            <a:ext cx="457967" cy="1198403"/>
            <a:chOff x="1037441" y="5312234"/>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1037441" y="5658300"/>
              <a:ext cx="457967" cy="852337"/>
              <a:chOff x="907946" y="5347167"/>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AAAF50D-F5FE-7344-9E31-8731883B4B5E}"/>
              </a:ext>
            </a:extLst>
          </p:cNvPr>
          <p:cNvGrpSpPr/>
          <p:nvPr/>
        </p:nvGrpSpPr>
        <p:grpSpPr>
          <a:xfrm>
            <a:off x="963096" y="5434233"/>
            <a:ext cx="1090604" cy="653843"/>
            <a:chOff x="907946" y="5001101"/>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907946" y="5347167"/>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1080670" y="50011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126896" y="5116800"/>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53EC8E87-00A3-994B-9DA3-57565ADBD98E}"/>
              </a:ext>
            </a:extLst>
          </p:cNvPr>
          <p:cNvCxnSpPr/>
          <p:nvPr/>
        </p:nvCxnSpPr>
        <p:spPr>
          <a:xfrm>
            <a:off x="871896" y="1728124"/>
            <a:ext cx="2875248" cy="59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6D3E30-88AA-1D4D-971B-0A1DCA3F7F6B}"/>
              </a:ext>
            </a:extLst>
          </p:cNvPr>
          <p:cNvCxnSpPr/>
          <p:nvPr/>
        </p:nvCxnSpPr>
        <p:spPr>
          <a:xfrm>
            <a:off x="913240" y="3435711"/>
            <a:ext cx="2875248" cy="598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4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9A7ADC-51E9-FE43-9FA4-A0CA0BB39AAA}"/>
              </a:ext>
            </a:extLst>
          </p:cNvPr>
          <p:cNvSpPr>
            <a:spLocks noGrp="1"/>
          </p:cNvSpPr>
          <p:nvPr>
            <p:ph type="sldNum" sz="quarter" idx="4294967295"/>
          </p:nvPr>
        </p:nvSpPr>
        <p:spPr>
          <a:xfrm>
            <a:off x="0" y="438150"/>
            <a:ext cx="363538" cy="365125"/>
          </a:xfrm>
        </p:spPr>
        <p:txBody>
          <a:bodyPr/>
          <a:lstStyle/>
          <a:p>
            <a:fld id="{4FAB73BC-B049-4115-A692-8D63A059BFB8}" type="slidenum">
              <a:rPr lang="en-US" smtClean="0"/>
              <a:pPr/>
              <a:t>24</a:t>
            </a:fld>
            <a:endParaRPr lang="en-US" dirty="0"/>
          </a:p>
        </p:txBody>
      </p:sp>
      <p:grpSp>
        <p:nvGrpSpPr>
          <p:cNvPr id="43" name="Group 42">
            <a:extLst>
              <a:ext uri="{FF2B5EF4-FFF2-40B4-BE49-F238E27FC236}">
                <a16:creationId xmlns:a16="http://schemas.microsoft.com/office/drawing/2014/main" id="{998E0E32-F3A2-6640-9A6B-E0A8860F36DE}"/>
              </a:ext>
            </a:extLst>
          </p:cNvPr>
          <p:cNvGrpSpPr/>
          <p:nvPr/>
        </p:nvGrpSpPr>
        <p:grpSpPr>
          <a:xfrm>
            <a:off x="410423" y="3499778"/>
            <a:ext cx="2732273" cy="954107"/>
            <a:chOff x="410423" y="3499778"/>
            <a:chExt cx="2732273" cy="954107"/>
          </a:xfrm>
        </p:grpSpPr>
        <p:sp>
          <p:nvSpPr>
            <p:cNvPr id="30" name="TextBox 29">
              <a:extLst>
                <a:ext uri="{FF2B5EF4-FFF2-40B4-BE49-F238E27FC236}">
                  <a16:creationId xmlns:a16="http://schemas.microsoft.com/office/drawing/2014/main" id="{14B09EE3-1D08-8047-9630-F19399E49491}"/>
                </a:ext>
              </a:extLst>
            </p:cNvPr>
            <p:cNvSpPr txBox="1"/>
            <p:nvPr/>
          </p:nvSpPr>
          <p:spPr>
            <a:xfrm>
              <a:off x="843379" y="3499778"/>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4" name="TextBox 23">
              <a:extLst>
                <a:ext uri="{FF2B5EF4-FFF2-40B4-BE49-F238E27FC236}">
                  <a16:creationId xmlns:a16="http://schemas.microsoft.com/office/drawing/2014/main" id="{A929C75D-6D7D-804D-9C68-6A3394B3D16F}"/>
                </a:ext>
              </a:extLst>
            </p:cNvPr>
            <p:cNvSpPr txBox="1"/>
            <p:nvPr/>
          </p:nvSpPr>
          <p:spPr>
            <a:xfrm>
              <a:off x="922472" y="3949614"/>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DBB10E1E-CB09-5746-99D7-B9F3804F0BAA}"/>
                </a:ext>
              </a:extLst>
            </p:cNvPr>
            <p:cNvSpPr txBox="1"/>
            <p:nvPr/>
          </p:nvSpPr>
          <p:spPr>
            <a:xfrm>
              <a:off x="1587649" y="3949614"/>
              <a:ext cx="528539"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D619F341-5BC3-FF45-9A26-369D5AEF7083}"/>
                </a:ext>
              </a:extLst>
            </p:cNvPr>
            <p:cNvCxnSpPr>
              <a:cxnSpLocks/>
              <a:stCxn id="24" idx="3"/>
              <a:endCxn id="25" idx="1"/>
            </p:cNvCxnSpPr>
            <p:nvPr/>
          </p:nvCxnSpPr>
          <p:spPr>
            <a:xfrm>
              <a:off x="1380439" y="4103503"/>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AE95A-093F-524A-A470-21CFB1032D00}"/>
                </a:ext>
              </a:extLst>
            </p:cNvPr>
            <p:cNvSpPr txBox="1"/>
            <p:nvPr/>
          </p:nvSpPr>
          <p:spPr>
            <a:xfrm>
              <a:off x="2768300" y="382294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2" name="Straight Arrow Connector 31">
              <a:extLst>
                <a:ext uri="{FF2B5EF4-FFF2-40B4-BE49-F238E27FC236}">
                  <a16:creationId xmlns:a16="http://schemas.microsoft.com/office/drawing/2014/main" id="{7117A403-1F81-DD48-ACA9-3667F655908E}"/>
                </a:ext>
              </a:extLst>
            </p:cNvPr>
            <p:cNvCxnSpPr>
              <a:cxnSpLocks/>
              <a:stCxn id="30" idx="3"/>
              <a:endCxn id="31" idx="1"/>
            </p:cNvCxnSpPr>
            <p:nvPr/>
          </p:nvCxnSpPr>
          <p:spPr>
            <a:xfrm flipV="1">
              <a:off x="2185747" y="3976831"/>
              <a:ext cx="58255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93382FF-3945-9044-8E71-1577D18A1120}"/>
                </a:ext>
              </a:extLst>
            </p:cNvPr>
            <p:cNvSpPr/>
            <p:nvPr/>
          </p:nvSpPr>
          <p:spPr>
            <a:xfrm>
              <a:off x="410423" y="39183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4" name="Straight Arrow Connector 33">
              <a:extLst>
                <a:ext uri="{FF2B5EF4-FFF2-40B4-BE49-F238E27FC236}">
                  <a16:creationId xmlns:a16="http://schemas.microsoft.com/office/drawing/2014/main" id="{77002EF1-37D3-4D42-B48F-512BBFE245C7}"/>
                </a:ext>
              </a:extLst>
            </p:cNvPr>
            <p:cNvCxnSpPr>
              <a:cxnSpLocks/>
              <a:stCxn id="33" idx="6"/>
              <a:endCxn id="30" idx="1"/>
            </p:cNvCxnSpPr>
            <p:nvPr/>
          </p:nvCxnSpPr>
          <p:spPr>
            <a:xfrm>
              <a:off x="527543" y="3976248"/>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40D4756-C94B-FB47-AFE0-160204F1ED88}"/>
              </a:ext>
            </a:extLst>
          </p:cNvPr>
          <p:cNvGrpSpPr/>
          <p:nvPr/>
        </p:nvGrpSpPr>
        <p:grpSpPr>
          <a:xfrm>
            <a:off x="223225" y="1594964"/>
            <a:ext cx="2732273" cy="954107"/>
            <a:chOff x="223225" y="1594964"/>
            <a:chExt cx="2732273" cy="954107"/>
          </a:xfrm>
        </p:grpSpPr>
        <p:sp>
          <p:nvSpPr>
            <p:cNvPr id="53" name="TextBox 52">
              <a:extLst>
                <a:ext uri="{FF2B5EF4-FFF2-40B4-BE49-F238E27FC236}">
                  <a16:creationId xmlns:a16="http://schemas.microsoft.com/office/drawing/2014/main" id="{914549C9-955F-9645-986B-3E147C41E867}"/>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57" name="TextBox 56">
              <a:extLst>
                <a:ext uri="{FF2B5EF4-FFF2-40B4-BE49-F238E27FC236}">
                  <a16:creationId xmlns:a16="http://schemas.microsoft.com/office/drawing/2014/main" id="{82B5047F-DF8C-3041-8ED9-962F76487D44}"/>
                </a:ext>
              </a:extLst>
            </p:cNvPr>
            <p:cNvSpPr txBox="1"/>
            <p:nvPr/>
          </p:nvSpPr>
          <p:spPr>
            <a:xfrm>
              <a:off x="2581102" y="1918128"/>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58" name="Straight Arrow Connector 57">
              <a:extLst>
                <a:ext uri="{FF2B5EF4-FFF2-40B4-BE49-F238E27FC236}">
                  <a16:creationId xmlns:a16="http://schemas.microsoft.com/office/drawing/2014/main" id="{8B4CD46F-0555-B042-917B-CFFD843D23DD}"/>
                </a:ext>
              </a:extLst>
            </p:cNvPr>
            <p:cNvCxnSpPr>
              <a:cxnSpLocks/>
              <a:stCxn id="53" idx="3"/>
              <a:endCxn id="57" idx="1"/>
            </p:cNvCxnSpPr>
            <p:nvPr/>
          </p:nvCxnSpPr>
          <p:spPr>
            <a:xfrm flipV="1">
              <a:off x="1998549" y="2072017"/>
              <a:ext cx="58255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5F66EDD-099F-D14F-B17E-85E2F5F6A4CE}"/>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347E108E-48CA-0242-85F9-45BB29FED821}"/>
                </a:ext>
              </a:extLst>
            </p:cNvPr>
            <p:cNvCxnSpPr>
              <a:cxnSpLocks/>
              <a:stCxn id="59" idx="6"/>
              <a:endCxn id="53"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E8FA9FE-7E73-BD48-A6EB-5BE93B1FAA0C}"/>
              </a:ext>
            </a:extLst>
          </p:cNvPr>
          <p:cNvGrpSpPr/>
          <p:nvPr/>
        </p:nvGrpSpPr>
        <p:grpSpPr>
          <a:xfrm>
            <a:off x="4241088" y="1333352"/>
            <a:ext cx="2904363" cy="1169551"/>
            <a:chOff x="202361" y="1164076"/>
            <a:chExt cx="2904363" cy="1169551"/>
          </a:xfrm>
        </p:grpSpPr>
        <p:sp>
          <p:nvSpPr>
            <p:cNvPr id="64" name="TextBox 63">
              <a:extLst>
                <a:ext uri="{FF2B5EF4-FFF2-40B4-BE49-F238E27FC236}">
                  <a16:creationId xmlns:a16="http://schemas.microsoft.com/office/drawing/2014/main" id="{7B818605-B0C3-BA4D-8888-225164830D40}"/>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65" name="TextBox 64">
              <a:extLst>
                <a:ext uri="{FF2B5EF4-FFF2-40B4-BE49-F238E27FC236}">
                  <a16:creationId xmlns:a16="http://schemas.microsoft.com/office/drawing/2014/main" id="{4FF57216-A727-A74D-9497-215BE322FEFB}"/>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66" name="Straight Arrow Connector 65">
              <a:extLst>
                <a:ext uri="{FF2B5EF4-FFF2-40B4-BE49-F238E27FC236}">
                  <a16:creationId xmlns:a16="http://schemas.microsoft.com/office/drawing/2014/main" id="{83E48928-5660-D448-BBA3-28232A1F764F}"/>
                </a:ext>
              </a:extLst>
            </p:cNvPr>
            <p:cNvCxnSpPr>
              <a:cxnSpLocks/>
              <a:stCxn id="64" idx="3"/>
              <a:endCxn id="65"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D067309-8955-6F4F-81FC-D499F401E467}"/>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8" name="Straight Arrow Connector 67">
              <a:extLst>
                <a:ext uri="{FF2B5EF4-FFF2-40B4-BE49-F238E27FC236}">
                  <a16:creationId xmlns:a16="http://schemas.microsoft.com/office/drawing/2014/main" id="{FA5BC11E-804F-DD4A-BAFD-1036DC0E456F}"/>
                </a:ext>
              </a:extLst>
            </p:cNvPr>
            <p:cNvCxnSpPr>
              <a:cxnSpLocks/>
              <a:stCxn id="67" idx="6"/>
              <a:endCxn id="64"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09418E8-F657-6D4F-8D58-6F843E58425B}"/>
              </a:ext>
            </a:extLst>
          </p:cNvPr>
          <p:cNvGrpSpPr/>
          <p:nvPr/>
        </p:nvGrpSpPr>
        <p:grpSpPr>
          <a:xfrm>
            <a:off x="2663090" y="5554723"/>
            <a:ext cx="457967" cy="1198403"/>
            <a:chOff x="1037441" y="5312234"/>
            <a:chExt cx="457967" cy="1198403"/>
          </a:xfrm>
        </p:grpSpPr>
        <p:grpSp>
          <p:nvGrpSpPr>
            <p:cNvPr id="78" name="Group 77">
              <a:extLst>
                <a:ext uri="{FF2B5EF4-FFF2-40B4-BE49-F238E27FC236}">
                  <a16:creationId xmlns:a16="http://schemas.microsoft.com/office/drawing/2014/main" id="{28DAFC8C-E286-FC45-A98D-67BBA36C5A29}"/>
                </a:ext>
              </a:extLst>
            </p:cNvPr>
            <p:cNvGrpSpPr/>
            <p:nvPr/>
          </p:nvGrpSpPr>
          <p:grpSpPr>
            <a:xfrm>
              <a:off x="1037441" y="5658300"/>
              <a:ext cx="457967" cy="852337"/>
              <a:chOff x="907946" y="5347167"/>
              <a:chExt cx="457967" cy="852337"/>
            </a:xfrm>
          </p:grpSpPr>
          <p:sp>
            <p:nvSpPr>
              <p:cNvPr id="81" name="TextBox 80">
                <a:extLst>
                  <a:ext uri="{FF2B5EF4-FFF2-40B4-BE49-F238E27FC236}">
                    <a16:creationId xmlns:a16="http://schemas.microsoft.com/office/drawing/2014/main" id="{2B363A56-9566-0146-92A2-D819E9E8388E}"/>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82" name="TextBox 81">
                <a:extLst>
                  <a:ext uri="{FF2B5EF4-FFF2-40B4-BE49-F238E27FC236}">
                    <a16:creationId xmlns:a16="http://schemas.microsoft.com/office/drawing/2014/main" id="{154CAD0C-4FD5-7546-A110-08C74AA3A5F0}"/>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83" name="Straight Arrow Connector 82">
                <a:extLst>
                  <a:ext uri="{FF2B5EF4-FFF2-40B4-BE49-F238E27FC236}">
                    <a16:creationId xmlns:a16="http://schemas.microsoft.com/office/drawing/2014/main" id="{6E1EFB07-A624-9E48-8131-FC70D045259B}"/>
                  </a:ext>
                </a:extLst>
              </p:cNvPr>
              <p:cNvCxnSpPr>
                <a:cxnSpLocks/>
                <a:stCxn id="81" idx="2"/>
                <a:endCxn id="8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2DB71CCA-438B-3743-BE4E-309800A52457}"/>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Straight Arrow Connector 79">
              <a:extLst>
                <a:ext uri="{FF2B5EF4-FFF2-40B4-BE49-F238E27FC236}">
                  <a16:creationId xmlns:a16="http://schemas.microsoft.com/office/drawing/2014/main" id="{4D3E1715-42F1-1B45-904E-BA79E99386DD}"/>
                </a:ext>
              </a:extLst>
            </p:cNvPr>
            <p:cNvCxnSpPr>
              <a:cxnSpLocks/>
              <a:endCxn id="8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F49A6A5-ADCD-E148-A442-FD35E723821C}"/>
              </a:ext>
            </a:extLst>
          </p:cNvPr>
          <p:cNvGrpSpPr/>
          <p:nvPr/>
        </p:nvGrpSpPr>
        <p:grpSpPr>
          <a:xfrm>
            <a:off x="907946" y="5001101"/>
            <a:ext cx="1090604" cy="653843"/>
            <a:chOff x="907946" y="5001101"/>
            <a:chExt cx="1090604" cy="653843"/>
          </a:xfrm>
        </p:grpSpPr>
        <p:grpSp>
          <p:nvGrpSpPr>
            <p:cNvPr id="47" name="Group 46">
              <a:extLst>
                <a:ext uri="{FF2B5EF4-FFF2-40B4-BE49-F238E27FC236}">
                  <a16:creationId xmlns:a16="http://schemas.microsoft.com/office/drawing/2014/main" id="{EFFCE29D-CB97-AD48-BB7E-ADBF029F3480}"/>
                </a:ext>
              </a:extLst>
            </p:cNvPr>
            <p:cNvGrpSpPr/>
            <p:nvPr/>
          </p:nvGrpSpPr>
          <p:grpSpPr>
            <a:xfrm>
              <a:off x="907946" y="5347167"/>
              <a:ext cx="1090604" cy="307777"/>
              <a:chOff x="907946" y="5347167"/>
              <a:chExt cx="1090604" cy="307777"/>
            </a:xfrm>
          </p:grpSpPr>
          <p:sp>
            <p:nvSpPr>
              <p:cNvPr id="44" name="TextBox 43">
                <a:extLst>
                  <a:ext uri="{FF2B5EF4-FFF2-40B4-BE49-F238E27FC236}">
                    <a16:creationId xmlns:a16="http://schemas.microsoft.com/office/drawing/2014/main" id="{F7F27347-7F33-5947-9ECE-2C7B3DD7684B}"/>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45" name="TextBox 44">
                <a:extLst>
                  <a:ext uri="{FF2B5EF4-FFF2-40B4-BE49-F238E27FC236}">
                    <a16:creationId xmlns:a16="http://schemas.microsoft.com/office/drawing/2014/main" id="{A612FA21-7B89-B747-ABA3-5C1EADBCA22E}"/>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46" name="Straight Arrow Connector 45">
                <a:extLst>
                  <a:ext uri="{FF2B5EF4-FFF2-40B4-BE49-F238E27FC236}">
                    <a16:creationId xmlns:a16="http://schemas.microsoft.com/office/drawing/2014/main" id="{4DA8504B-DDF4-8347-BA10-9C2A13557062}"/>
                  </a:ext>
                </a:extLst>
              </p:cNvPr>
              <p:cNvCxnSpPr>
                <a:cxnSpLocks/>
                <a:stCxn id="44" idx="3"/>
                <a:endCxn id="45"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F8E9ED52-6B71-594A-8C46-D226515D12CF}"/>
                </a:ext>
              </a:extLst>
            </p:cNvPr>
            <p:cNvSpPr/>
            <p:nvPr/>
          </p:nvSpPr>
          <p:spPr>
            <a:xfrm>
              <a:off x="1080670" y="50011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5" name="Straight Arrow Connector 94">
              <a:extLst>
                <a:ext uri="{FF2B5EF4-FFF2-40B4-BE49-F238E27FC236}">
                  <a16:creationId xmlns:a16="http://schemas.microsoft.com/office/drawing/2014/main" id="{B4746A19-6ADE-3342-8243-92496232E202}"/>
                </a:ext>
              </a:extLst>
            </p:cNvPr>
            <p:cNvCxnSpPr>
              <a:cxnSpLocks/>
            </p:cNvCxnSpPr>
            <p:nvPr/>
          </p:nvCxnSpPr>
          <p:spPr>
            <a:xfrm>
              <a:off x="1126896" y="5116800"/>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72D17CE2-0FB9-C74F-B9DF-A3DFB3F502E1}"/>
              </a:ext>
            </a:extLst>
          </p:cNvPr>
          <p:cNvGrpSpPr/>
          <p:nvPr/>
        </p:nvGrpSpPr>
        <p:grpSpPr>
          <a:xfrm>
            <a:off x="3387342" y="5554723"/>
            <a:ext cx="457967" cy="1198403"/>
            <a:chOff x="1037441" y="5312234"/>
            <a:chExt cx="457967" cy="1198403"/>
          </a:xfrm>
        </p:grpSpPr>
        <p:grpSp>
          <p:nvGrpSpPr>
            <p:cNvPr id="98" name="Group 97">
              <a:extLst>
                <a:ext uri="{FF2B5EF4-FFF2-40B4-BE49-F238E27FC236}">
                  <a16:creationId xmlns:a16="http://schemas.microsoft.com/office/drawing/2014/main" id="{6D8B215D-7A36-5A47-BCFD-411FF71048A2}"/>
                </a:ext>
              </a:extLst>
            </p:cNvPr>
            <p:cNvGrpSpPr/>
            <p:nvPr/>
          </p:nvGrpSpPr>
          <p:grpSpPr>
            <a:xfrm>
              <a:off x="1037441" y="5658300"/>
              <a:ext cx="457967" cy="852337"/>
              <a:chOff x="907946" y="5347167"/>
              <a:chExt cx="457967" cy="852337"/>
            </a:xfrm>
          </p:grpSpPr>
          <p:sp>
            <p:nvSpPr>
              <p:cNvPr id="101" name="TextBox 100">
                <a:extLst>
                  <a:ext uri="{FF2B5EF4-FFF2-40B4-BE49-F238E27FC236}">
                    <a16:creationId xmlns:a16="http://schemas.microsoft.com/office/drawing/2014/main" id="{1F0ECAC2-ACD3-AD48-972C-FF76B49E7303}"/>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102" name="TextBox 101">
                <a:extLst>
                  <a:ext uri="{FF2B5EF4-FFF2-40B4-BE49-F238E27FC236}">
                    <a16:creationId xmlns:a16="http://schemas.microsoft.com/office/drawing/2014/main" id="{CDF3BBE3-8B5D-A440-8D86-605BD1BE33E5}"/>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103" name="Straight Arrow Connector 102">
                <a:extLst>
                  <a:ext uri="{FF2B5EF4-FFF2-40B4-BE49-F238E27FC236}">
                    <a16:creationId xmlns:a16="http://schemas.microsoft.com/office/drawing/2014/main" id="{BC8B9A21-4D26-9142-B44C-2CC3B59A6534}"/>
                  </a:ext>
                </a:extLst>
              </p:cNvPr>
              <p:cNvCxnSpPr>
                <a:cxnSpLocks/>
                <a:stCxn id="101" idx="2"/>
                <a:endCxn id="10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4B9DF149-A8C9-D445-B7CD-EB36F83AEEDC}"/>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0" name="Straight Arrow Connector 99">
              <a:extLst>
                <a:ext uri="{FF2B5EF4-FFF2-40B4-BE49-F238E27FC236}">
                  <a16:creationId xmlns:a16="http://schemas.microsoft.com/office/drawing/2014/main" id="{771446F3-59B4-A343-80DB-0F0A30B32244}"/>
                </a:ext>
              </a:extLst>
            </p:cNvPr>
            <p:cNvCxnSpPr>
              <a:cxnSpLocks/>
              <a:endCxn id="10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CB0856C7-94F1-E84A-9376-4BE994CC4AEA}"/>
              </a:ext>
            </a:extLst>
          </p:cNvPr>
          <p:cNvGrpSpPr/>
          <p:nvPr/>
        </p:nvGrpSpPr>
        <p:grpSpPr>
          <a:xfrm>
            <a:off x="4551809" y="3134216"/>
            <a:ext cx="3455212" cy="1605230"/>
            <a:chOff x="4551809" y="3134216"/>
            <a:chExt cx="3455212" cy="1605230"/>
          </a:xfrm>
        </p:grpSpPr>
        <p:sp>
          <p:nvSpPr>
            <p:cNvPr id="87" name="TextBox 86">
              <a:extLst>
                <a:ext uri="{FF2B5EF4-FFF2-40B4-BE49-F238E27FC236}">
                  <a16:creationId xmlns:a16="http://schemas.microsoft.com/office/drawing/2014/main" id="{07A8C229-AD67-4044-9519-DCB93E5F1BAC}"/>
                </a:ext>
              </a:extLst>
            </p:cNvPr>
            <p:cNvSpPr txBox="1"/>
            <p:nvPr/>
          </p:nvSpPr>
          <p:spPr>
            <a:xfrm>
              <a:off x="6664653" y="3139008"/>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88" name="Straight Arrow Connector 87">
              <a:extLst>
                <a:ext uri="{FF2B5EF4-FFF2-40B4-BE49-F238E27FC236}">
                  <a16:creationId xmlns:a16="http://schemas.microsoft.com/office/drawing/2014/main" id="{BCC0B670-643E-9E43-B33A-D029EC42FB59}"/>
                </a:ext>
              </a:extLst>
            </p:cNvPr>
            <p:cNvCxnSpPr>
              <a:cxnSpLocks/>
              <a:stCxn id="91" idx="3"/>
              <a:endCxn id="87" idx="1"/>
            </p:cNvCxnSpPr>
            <p:nvPr/>
          </p:nvCxnSpPr>
          <p:spPr>
            <a:xfrm flipV="1">
              <a:off x="6268096" y="3939227"/>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61B3AB16-2FA4-8240-AC64-89F079F722DC}"/>
                </a:ext>
              </a:extLst>
            </p:cNvPr>
            <p:cNvSpPr/>
            <p:nvPr/>
          </p:nvSpPr>
          <p:spPr>
            <a:xfrm>
              <a:off x="4551809" y="389584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0" name="Straight Arrow Connector 89">
              <a:extLst>
                <a:ext uri="{FF2B5EF4-FFF2-40B4-BE49-F238E27FC236}">
                  <a16:creationId xmlns:a16="http://schemas.microsoft.com/office/drawing/2014/main" id="{0D58217C-7081-FC49-9925-D201008485A7}"/>
                </a:ext>
              </a:extLst>
            </p:cNvPr>
            <p:cNvCxnSpPr>
              <a:cxnSpLocks/>
              <a:stCxn id="89" idx="6"/>
              <a:endCxn id="91" idx="1"/>
            </p:cNvCxnSpPr>
            <p:nvPr/>
          </p:nvCxnSpPr>
          <p:spPr>
            <a:xfrm flipV="1">
              <a:off x="4668929" y="3945728"/>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AD6C35F-254A-D34F-9A8D-2D603F124DAC}"/>
                </a:ext>
              </a:extLst>
            </p:cNvPr>
            <p:cNvSpPr txBox="1"/>
            <p:nvPr/>
          </p:nvSpPr>
          <p:spPr>
            <a:xfrm>
              <a:off x="4925728" y="346867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cxnSp>
          <p:nvCxnSpPr>
            <p:cNvPr id="106" name="Straight Connector 105">
              <a:extLst>
                <a:ext uri="{FF2B5EF4-FFF2-40B4-BE49-F238E27FC236}">
                  <a16:creationId xmlns:a16="http://schemas.microsoft.com/office/drawing/2014/main" id="{30D45D8F-61D4-2243-A93B-343F9C21454F}"/>
                </a:ext>
              </a:extLst>
            </p:cNvPr>
            <p:cNvCxnSpPr>
              <a:cxnSpLocks/>
              <a:stCxn id="87" idx="0"/>
              <a:endCxn id="87" idx="2"/>
            </p:cNvCxnSpPr>
            <p:nvPr/>
          </p:nvCxnSpPr>
          <p:spPr>
            <a:xfrm>
              <a:off x="7335837" y="3139008"/>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14F26EF-1188-1541-B1D6-444056A69CA0}"/>
                </a:ext>
              </a:extLst>
            </p:cNvPr>
            <p:cNvSpPr txBox="1"/>
            <p:nvPr/>
          </p:nvSpPr>
          <p:spPr>
            <a:xfrm>
              <a:off x="6664653" y="3134216"/>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35" name="Group 34">
            <a:extLst>
              <a:ext uri="{FF2B5EF4-FFF2-40B4-BE49-F238E27FC236}">
                <a16:creationId xmlns:a16="http://schemas.microsoft.com/office/drawing/2014/main" id="{01A816E8-9A29-6244-B692-1772A4F20422}"/>
              </a:ext>
            </a:extLst>
          </p:cNvPr>
          <p:cNvGrpSpPr/>
          <p:nvPr/>
        </p:nvGrpSpPr>
        <p:grpSpPr>
          <a:xfrm>
            <a:off x="5193087" y="5045318"/>
            <a:ext cx="1746002" cy="466343"/>
            <a:chOff x="5193087" y="5045318"/>
            <a:chExt cx="1746002" cy="466343"/>
          </a:xfrm>
        </p:grpSpPr>
        <p:sp>
          <p:nvSpPr>
            <p:cNvPr id="71" name="TextBox 70">
              <a:extLst>
                <a:ext uri="{FF2B5EF4-FFF2-40B4-BE49-F238E27FC236}">
                  <a16:creationId xmlns:a16="http://schemas.microsoft.com/office/drawing/2014/main" id="{A6120665-48AA-334E-8CE3-BB9A39BE5F4C}"/>
                </a:ext>
              </a:extLst>
            </p:cNvPr>
            <p:cNvSpPr txBox="1"/>
            <p:nvPr/>
          </p:nvSpPr>
          <p:spPr>
            <a:xfrm>
              <a:off x="5451898" y="5051519"/>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SE</a:t>
              </a:r>
            </a:p>
          </p:txBody>
        </p:sp>
        <p:sp>
          <p:nvSpPr>
            <p:cNvPr id="72" name="TextBox 71">
              <a:extLst>
                <a:ext uri="{FF2B5EF4-FFF2-40B4-BE49-F238E27FC236}">
                  <a16:creationId xmlns:a16="http://schemas.microsoft.com/office/drawing/2014/main" id="{DE960E01-B542-BC41-86AD-94D2713E7827}"/>
                </a:ext>
              </a:extLst>
            </p:cNvPr>
            <p:cNvSpPr txBox="1"/>
            <p:nvPr/>
          </p:nvSpPr>
          <p:spPr>
            <a:xfrm>
              <a:off x="6175677" y="5045318"/>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SF</a:t>
              </a:r>
            </a:p>
          </p:txBody>
        </p:sp>
        <p:cxnSp>
          <p:nvCxnSpPr>
            <p:cNvPr id="73" name="Straight Arrow Connector 72">
              <a:extLst>
                <a:ext uri="{FF2B5EF4-FFF2-40B4-BE49-F238E27FC236}">
                  <a16:creationId xmlns:a16="http://schemas.microsoft.com/office/drawing/2014/main" id="{5554EE02-28CC-3446-B256-A490AB0498E1}"/>
                </a:ext>
              </a:extLst>
            </p:cNvPr>
            <p:cNvCxnSpPr>
              <a:cxnSpLocks/>
              <a:stCxn id="71" idx="3"/>
              <a:endCxn id="72" idx="1"/>
            </p:cNvCxnSpPr>
            <p:nvPr/>
          </p:nvCxnSpPr>
          <p:spPr>
            <a:xfrm flipV="1">
              <a:off x="5877313" y="5199207"/>
              <a:ext cx="298364"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A9E4ED36-ACC7-1F47-A875-32CDD840961B}"/>
                </a:ext>
              </a:extLst>
            </p:cNvPr>
            <p:cNvCxnSpPr>
              <a:cxnSpLocks/>
              <a:stCxn id="54" idx="0"/>
              <a:endCxn id="71" idx="1"/>
            </p:cNvCxnSpPr>
            <p:nvPr/>
          </p:nvCxnSpPr>
          <p:spPr>
            <a:xfrm rot="5400000" flipH="1" flipV="1">
              <a:off x="5169366" y="5229129"/>
              <a:ext cx="306253" cy="2588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7498409-C3E5-704F-B102-FEF9EC57D697}"/>
                </a:ext>
              </a:extLst>
            </p:cNvPr>
            <p:cNvCxnSpPr>
              <a:cxnSpLocks/>
              <a:stCxn id="72" idx="3"/>
              <a:endCxn id="76" idx="0"/>
            </p:cNvCxnSpPr>
            <p:nvPr/>
          </p:nvCxnSpPr>
          <p:spPr>
            <a:xfrm>
              <a:off x="6601092" y="5199207"/>
              <a:ext cx="337997" cy="3018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A1BB1D9-83BD-3A44-811C-754834100550}"/>
              </a:ext>
            </a:extLst>
          </p:cNvPr>
          <p:cNvGrpSpPr/>
          <p:nvPr/>
        </p:nvGrpSpPr>
        <p:grpSpPr>
          <a:xfrm>
            <a:off x="4645304" y="5501055"/>
            <a:ext cx="2500148" cy="764229"/>
            <a:chOff x="4645304" y="5501055"/>
            <a:chExt cx="2500148" cy="764229"/>
          </a:xfrm>
        </p:grpSpPr>
        <p:sp>
          <p:nvSpPr>
            <p:cNvPr id="54" name="TextBox 53">
              <a:extLst>
                <a:ext uri="{FF2B5EF4-FFF2-40B4-BE49-F238E27FC236}">
                  <a16:creationId xmlns:a16="http://schemas.microsoft.com/office/drawing/2014/main" id="{5752A4DF-88FD-4D49-87EE-73D38A1DE11F}"/>
                </a:ext>
              </a:extLst>
            </p:cNvPr>
            <p:cNvSpPr txBox="1"/>
            <p:nvPr/>
          </p:nvSpPr>
          <p:spPr>
            <a:xfrm>
              <a:off x="4980378" y="5511661"/>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55" name="TextBox 54">
              <a:extLst>
                <a:ext uri="{FF2B5EF4-FFF2-40B4-BE49-F238E27FC236}">
                  <a16:creationId xmlns:a16="http://schemas.microsoft.com/office/drawing/2014/main" id="{4717E261-1867-7E45-8ED9-CCA5F37346D6}"/>
                </a:ext>
              </a:extLst>
            </p:cNvPr>
            <p:cNvSpPr txBox="1"/>
            <p:nvPr/>
          </p:nvSpPr>
          <p:spPr>
            <a:xfrm>
              <a:off x="5526398" y="5957507"/>
              <a:ext cx="3791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56" name="Straight Arrow Connector 55">
              <a:extLst>
                <a:ext uri="{FF2B5EF4-FFF2-40B4-BE49-F238E27FC236}">
                  <a16:creationId xmlns:a16="http://schemas.microsoft.com/office/drawing/2014/main" id="{B0C26703-C638-4E42-A063-9A73A4403CB3}"/>
                </a:ext>
              </a:extLst>
            </p:cNvPr>
            <p:cNvCxnSpPr>
              <a:cxnSpLocks/>
            </p:cNvCxnSpPr>
            <p:nvPr/>
          </p:nvCxnSpPr>
          <p:spPr>
            <a:xfrm flipV="1">
              <a:off x="5895517" y="6105194"/>
              <a:ext cx="302326" cy="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AAD75A9-D088-DD4A-BF6A-EC2F24E8C3F8}"/>
                </a:ext>
              </a:extLst>
            </p:cNvPr>
            <p:cNvSpPr/>
            <p:nvPr/>
          </p:nvSpPr>
          <p:spPr>
            <a:xfrm>
              <a:off x="4645304" y="56076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9" name="Straight Arrow Connector 68">
              <a:extLst>
                <a:ext uri="{FF2B5EF4-FFF2-40B4-BE49-F238E27FC236}">
                  <a16:creationId xmlns:a16="http://schemas.microsoft.com/office/drawing/2014/main" id="{FBBBD64B-9BCA-424F-A13D-32BBE137EF88}"/>
                </a:ext>
              </a:extLst>
            </p:cNvPr>
            <p:cNvCxnSpPr>
              <a:cxnSpLocks/>
              <a:stCxn id="62" idx="6"/>
              <a:endCxn id="54" idx="1"/>
            </p:cNvCxnSpPr>
            <p:nvPr/>
          </p:nvCxnSpPr>
          <p:spPr>
            <a:xfrm>
              <a:off x="4762424" y="5665548"/>
              <a:ext cx="217954"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52E607E-3FF0-B546-97B6-4F59DBBDE58A}"/>
                </a:ext>
              </a:extLst>
            </p:cNvPr>
            <p:cNvSpPr txBox="1"/>
            <p:nvPr/>
          </p:nvSpPr>
          <p:spPr>
            <a:xfrm>
              <a:off x="6732726" y="5501055"/>
              <a:ext cx="41272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SD</a:t>
              </a:r>
            </a:p>
          </p:txBody>
        </p:sp>
        <p:sp>
          <p:nvSpPr>
            <p:cNvPr id="85" name="TextBox 84">
              <a:extLst>
                <a:ext uri="{FF2B5EF4-FFF2-40B4-BE49-F238E27FC236}">
                  <a16:creationId xmlns:a16="http://schemas.microsoft.com/office/drawing/2014/main" id="{9BDD2041-3CDE-2E4F-B2DC-50C356E8B859}"/>
                </a:ext>
              </a:extLst>
            </p:cNvPr>
            <p:cNvSpPr txBox="1"/>
            <p:nvPr/>
          </p:nvSpPr>
          <p:spPr>
            <a:xfrm>
              <a:off x="6197843" y="5951305"/>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SC</a:t>
              </a:r>
            </a:p>
          </p:txBody>
        </p:sp>
        <p:cxnSp>
          <p:nvCxnSpPr>
            <p:cNvPr id="18" name="Elbow Connector 17">
              <a:extLst>
                <a:ext uri="{FF2B5EF4-FFF2-40B4-BE49-F238E27FC236}">
                  <a16:creationId xmlns:a16="http://schemas.microsoft.com/office/drawing/2014/main" id="{39E4AAEA-4A68-0345-9919-AE8A4E22B16E}"/>
                </a:ext>
              </a:extLst>
            </p:cNvPr>
            <p:cNvCxnSpPr>
              <a:stCxn id="54" idx="2"/>
              <a:endCxn id="55" idx="1"/>
            </p:cNvCxnSpPr>
            <p:nvPr/>
          </p:nvCxnSpPr>
          <p:spPr>
            <a:xfrm rot="16200000" flipH="1">
              <a:off x="5213763" y="5798761"/>
              <a:ext cx="291958" cy="33331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8642AD69-D728-B745-976F-988D5D727F05}"/>
                </a:ext>
              </a:extLst>
            </p:cNvPr>
            <p:cNvCxnSpPr>
              <a:cxnSpLocks/>
              <a:stCxn id="85" idx="3"/>
              <a:endCxn id="76" idx="2"/>
            </p:cNvCxnSpPr>
            <p:nvPr/>
          </p:nvCxnSpPr>
          <p:spPr>
            <a:xfrm flipV="1">
              <a:off x="6623258" y="5808832"/>
              <a:ext cx="315831" cy="29636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65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25</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 with a refinement that preservers </a:t>
            </a:r>
            <a:r>
              <a:rPr lang="en-US" b="1" dirty="0">
                <a:solidFill>
                  <a:srgbClr val="00ACD9"/>
                </a:solidFill>
              </a:rPr>
              <a:t>safety properties </a:t>
            </a:r>
            <a:r>
              <a:rPr lang="en-US" dirty="0"/>
              <a:t>from on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statecharts</a:t>
            </a:r>
            <a:r>
              <a:rPr lang="en-US" dirty="0"/>
              <a:t> transitions cannot cross containments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943367"/>
            <a:ext cx="8778748" cy="3433635"/>
          </a:xfrm>
        </p:spPr>
        <p:txBody>
          <a:bodyPr>
            <a:noAutofit/>
          </a:bodyPr>
          <a:lstStyle/>
          <a:p>
            <a:pPr>
              <a:buFont typeface="Wingdings" pitchFamily="2" charset="2"/>
              <a:buChar char="v"/>
            </a:pPr>
            <a:r>
              <a:rPr lang="en-US" sz="1700" dirty="0"/>
              <a:t>Modeling language based on </a:t>
            </a:r>
            <a:r>
              <a:rPr lang="en-US" sz="1700" dirty="0" err="1"/>
              <a:t>Harel</a:t>
            </a:r>
            <a:r>
              <a:rPr lang="en-US" sz="1700" dirty="0"/>
              <a:t> </a:t>
            </a:r>
            <a:r>
              <a:rPr lang="en-US" sz="1700" dirty="0" err="1"/>
              <a:t>statechart</a:t>
            </a:r>
            <a:endParaRPr lang="en-US" sz="1700" dirty="0"/>
          </a:p>
          <a:p>
            <a:pPr>
              <a:buFont typeface="Wingdings" pitchFamily="2" charset="2"/>
              <a:buChar char="v"/>
            </a:pPr>
            <a:r>
              <a:rPr lang="en-US" sz="1700" dirty="0"/>
              <a:t>Follow a run-to-completion semantics</a:t>
            </a:r>
          </a:p>
          <a:p>
            <a:pPr lvl="1">
              <a:buFont typeface="Wingdings" pitchFamily="2" charset="2"/>
              <a:buChar char="v"/>
            </a:pPr>
            <a:r>
              <a:rPr lang="en-US" sz="1700" dirty="0"/>
              <a:t>Trigger events may enable transitions</a:t>
            </a:r>
          </a:p>
          <a:p>
            <a:pPr lvl="1">
              <a:buFont typeface="Wingdings" pitchFamily="2" charset="2"/>
              <a:buChar char="v"/>
            </a:pPr>
            <a:r>
              <a:rPr lang="en-US" sz="1700" dirty="0"/>
              <a:t>Trigger events are queued whenever a trigger is raised</a:t>
            </a:r>
          </a:p>
          <a:p>
            <a:pPr lvl="1">
              <a:buFont typeface="Wingdings" pitchFamily="2" charset="2"/>
              <a:buChar char="v"/>
            </a:pPr>
            <a:r>
              <a:rPr lang="en-US" sz="1700" dirty="0"/>
              <a:t>A trigger event is de-queued and consumed by firing all transitions that it enables</a:t>
            </a:r>
          </a:p>
          <a:p>
            <a:pPr lvl="1">
              <a:buFont typeface="Wingdings" pitchFamily="2" charset="2"/>
              <a:buChar char="v"/>
            </a:pPr>
            <a:r>
              <a:rPr lang="en-US" sz="1700" dirty="0"/>
              <a:t>Enabled un-triggered transitions are taken repeatedly until none are enable, and then the next trigger is de-queued</a:t>
            </a:r>
          </a:p>
          <a:p>
            <a:pPr>
              <a:buFont typeface="Wingdings" pitchFamily="2" charset="2"/>
              <a:buChar char="v"/>
            </a:pPr>
            <a:r>
              <a:rPr lang="en-US" sz="1700" dirty="0"/>
              <a:t>Internal triggers are raised by transitions within the model</a:t>
            </a:r>
          </a:p>
          <a:p>
            <a:pPr>
              <a:buFont typeface="Wingdings" pitchFamily="2" charset="2"/>
              <a:buChar char="v"/>
            </a:pPr>
            <a:r>
              <a:rPr lang="en-US" sz="1700" dirty="0"/>
              <a:t>External triggers are raise by the environment (non-deterministically)</a:t>
            </a:r>
          </a:p>
          <a:p>
            <a:pPr>
              <a:buFont typeface="Wingdings" pitchFamily="2" charset="2"/>
              <a:buChar char="v"/>
            </a:pPr>
            <a:r>
              <a:rPr lang="en-US" sz="1700"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a:extLst>
              <a:ext uri="{FF2B5EF4-FFF2-40B4-BE49-F238E27FC236}">
                <a16:creationId xmlns:a16="http://schemas.microsoft.com/office/drawing/2014/main" id="{27A1E6DB-31E9-5B46-98DC-D8DAB470724E}"/>
              </a:ext>
            </a:extLst>
          </p:cNvPr>
          <p:cNvPicPr>
            <a:picLocks noChangeAspect="1"/>
          </p:cNvPicPr>
          <p:nvPr/>
        </p:nvPicPr>
        <p:blipFill>
          <a:blip r:embed="rId2"/>
          <a:stretch>
            <a:fillRect/>
          </a:stretch>
        </p:blipFill>
        <p:spPr>
          <a:xfrm>
            <a:off x="1983462" y="4133632"/>
            <a:ext cx="5177075" cy="2724368"/>
          </a:xfrm>
          <a:prstGeom prst="rect">
            <a:avLst/>
          </a:prstGeom>
        </p:spPr>
      </p:pic>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carries sets, constants and axioms</a:t>
            </a:r>
          </a:p>
          <a:p>
            <a:pPr lvl="1">
              <a:buFont typeface="Wingdings" pitchFamily="2" charset="2"/>
              <a:buChar char="v"/>
            </a:pPr>
            <a:r>
              <a:rPr lang="en-US" b="1" dirty="0">
                <a:solidFill>
                  <a:srgbClr val="00B0F0"/>
                </a:solidFill>
              </a:rPr>
              <a:t>Machines: </a:t>
            </a:r>
            <a:r>
              <a:rPr lang="en-US" dirty="0"/>
              <a:t>Variables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923224" y="1168092"/>
            <a:ext cx="4039538"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States Encoding:</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043989"/>
            <a:ext cx="5041190" cy="2152357"/>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xmlns="">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xmlns="">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xmlns="">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xmlns="">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xmlns="">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xmlns="">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xmlns="">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4461</TotalTime>
  <Words>1773</Words>
  <Application>Microsoft Macintosh PowerPoint</Application>
  <PresentationFormat>On-screen Show (4:3)</PresentationFormat>
  <Paragraphs>495</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vt:lpstr>
      <vt:lpstr>Verification of Control Responses</vt:lpstr>
      <vt:lpstr>Conclusions and Future Work</vt:lpstr>
      <vt:lpstr>Conclusions</vt:lpstr>
      <vt:lpstr>Future Work</vt:lpstr>
      <vt:lpstr> QUESTIONS</vt:lpstr>
      <vt:lpstr>Different Types of Refinement</vt:lpstr>
      <vt:lpstr>PowerPoint Presentation</vt:lpstr>
      <vt:lpstr>Statechart Like Representation of Run-to-completion Semantics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138</cp:revision>
  <dcterms:created xsi:type="dcterms:W3CDTF">2017-10-14T01:15:26Z</dcterms:created>
  <dcterms:modified xsi:type="dcterms:W3CDTF">2020-09-04T17:31:28Z</dcterms:modified>
</cp:coreProperties>
</file>